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FF"/>
    <a:srgbClr val="E789DE"/>
    <a:srgbClr val="FF69FF"/>
    <a:srgbClr val="E169D6"/>
    <a:srgbClr val="56D6E4"/>
    <a:srgbClr val="F3A875"/>
    <a:srgbClr val="22BCCC"/>
    <a:srgbClr val="74D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2B7CC-9BF5-4DDE-8A5A-A0BEBC29A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FCF741-BA6B-4274-AE4D-9800B31742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4C442-5CD7-4E58-92B3-DCC4EBA01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6732C-77DF-4A1D-9EB6-64527B0FE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07F2B-075F-41A2-855F-E689C0B83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850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C6842-E842-4B42-8E69-C84EA7CB5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8CBF23-108C-4361-B718-61B07F52B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4B177-9EA4-4904-A1D2-F7581C7D1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25FBB-3551-4A81-ACCD-74757D196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CECCC-317F-41AE-A559-13D349B67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544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6CDADC-8D3A-494F-9887-26EB696FBD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EF5444-55EC-4138-8125-7AC4ACFF88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1400D-9CF1-42ED-B750-81024CE22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A46F1-43E4-4FF9-89F0-4654A18C7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EAFDD-D508-47CA-933C-2406224B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058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C7E5D-BDF7-4501-87ED-53FFAC1FC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37C36-9A1D-4428-AEED-C4A982EA2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CDCFA6-4457-4ED5-8BEC-32231E383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99EDD-427F-4F95-A9CC-6A019BB29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71BF8-A306-4B93-8E17-297E0494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505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EB5A0-FB25-4C4B-959A-D33E35274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34E55-F8CB-4FF2-BAA5-4B21C8949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4BBD1-4EB5-41E9-867C-BA1122BAA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C0732-7D36-48B7-87DF-9EB88CE20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7474A-6F59-4157-A798-4ED23BF0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72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16203-DD1E-49A2-991E-7DCE70CCF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95014-684C-40C3-B0CB-A155D2F951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449D0F-FDE4-4453-AF18-AF68CCCC6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5EDED-D50A-468B-B367-E24BBC11B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D0A994-1D86-4DFC-9FB7-BB714E76F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3DF69D-0F34-41DA-A519-20BEDA7A9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46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39CFE-A90C-49AB-A668-59C316E84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B20111-A72E-4831-B35B-DCCD7F1DE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295441-E266-40E0-B97D-7CDCE3568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11D7AB-0521-424B-A6D8-E550EF7809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3E3E88-0FEF-4248-9946-9864B622F0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FA02AB-8036-4818-A148-E20AA6778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A8FC2E-877E-4FB6-A68A-A70A4BD47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9C5616-8632-4472-ACD5-CF6737F7A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577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E95DD-B0B3-46C2-B417-0E5B348AD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E2A669-AD50-4426-AC7D-AC44AC1A5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0C761-8463-4C87-88D7-7296B402F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FC34A6-5EF6-4FC2-8BE7-32263253D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10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7C7AC7-0218-44B7-A152-2A105C99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40F383-CA0F-48AF-AA54-9976CCF03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12FD6-EC78-4AD6-BE6A-F5DFCA3B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64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EA141-38E3-4F77-A027-19F73EABC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2D6AA-5E6B-4E9E-934B-EC97F6EB7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0E769-05E9-4915-9487-ED1601622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EE384-E793-4A0E-87C7-E7E2F204D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9CA7E-282D-47EA-B03E-4DC646EFE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433135-B29D-40C0-A5B4-673B9A21B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82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9B669-761F-4C75-8895-FA7986257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11F491-B582-4843-908C-8AE913E92D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02AFFE-DE45-44CF-884D-D67915E6C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E9B46-0A4E-42E3-B910-B18EA22A4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9C37-AF44-48A0-820E-B142AE1DE6CB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400127-E433-4224-8A7F-11E81B58E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D98CAA-3C23-435E-829D-8596C85AC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87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580C94-CC23-46BA-B51B-17DA7601F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2F0A9D-4F49-4202-81BA-FAAC37F6D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C9D6B5-9C66-4B12-AFCD-FFABB2AC8A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59C37-AF44-48A0-820E-B142AE1DE6CB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FEC05-16D3-4A3F-8E52-8698223FB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99FA1-C31E-4811-A607-A5E4A00EBC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DA21B-5A4A-41AC-9FD5-CC42C28219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01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researchsupport.admin.ox.ac.u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4744FEAE-99DD-41AC-BCF8-AB749EE8545C}"/>
              </a:ext>
            </a:extLst>
          </p:cNvPr>
          <p:cNvCxnSpPr>
            <a:cxnSpLocks/>
          </p:cNvCxnSpPr>
          <p:nvPr/>
        </p:nvCxnSpPr>
        <p:spPr>
          <a:xfrm flipH="1">
            <a:off x="9479316" y="3791205"/>
            <a:ext cx="128072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E3A3E760-2EAB-44BE-B98F-C29BC251644E}"/>
              </a:ext>
            </a:extLst>
          </p:cNvPr>
          <p:cNvCxnSpPr>
            <a:cxnSpLocks/>
          </p:cNvCxnSpPr>
          <p:nvPr/>
        </p:nvCxnSpPr>
        <p:spPr>
          <a:xfrm flipH="1">
            <a:off x="9479316" y="4381109"/>
            <a:ext cx="128072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83098E7D-65E2-4773-AFBC-C793D9E07195}"/>
              </a:ext>
            </a:extLst>
          </p:cNvPr>
          <p:cNvCxnSpPr>
            <a:cxnSpLocks/>
          </p:cNvCxnSpPr>
          <p:nvPr/>
        </p:nvCxnSpPr>
        <p:spPr>
          <a:xfrm flipH="1">
            <a:off x="9645650" y="5836152"/>
            <a:ext cx="38225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5" name="Straight Connector 214">
            <a:extLst>
              <a:ext uri="{FF2B5EF4-FFF2-40B4-BE49-F238E27FC236}">
                <a16:creationId xmlns:a16="http://schemas.microsoft.com/office/drawing/2014/main" id="{D139B057-239A-498D-82DD-D8F2380945FC}"/>
              </a:ext>
            </a:extLst>
          </p:cNvPr>
          <p:cNvCxnSpPr>
            <a:cxnSpLocks/>
          </p:cNvCxnSpPr>
          <p:nvPr/>
        </p:nvCxnSpPr>
        <p:spPr>
          <a:xfrm flipV="1">
            <a:off x="10342784" y="1218848"/>
            <a:ext cx="576129" cy="697369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3E8EA340-D687-48B2-A304-961FACBC5D96}"/>
              </a:ext>
            </a:extLst>
          </p:cNvPr>
          <p:cNvCxnSpPr>
            <a:cxnSpLocks/>
          </p:cNvCxnSpPr>
          <p:nvPr/>
        </p:nvCxnSpPr>
        <p:spPr>
          <a:xfrm flipH="1" flipV="1">
            <a:off x="9142782" y="6527205"/>
            <a:ext cx="1200002" cy="1900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C3FE6FA6-07DD-461F-958A-77D16009CC54}"/>
              </a:ext>
            </a:extLst>
          </p:cNvPr>
          <p:cNvCxnSpPr>
            <a:cxnSpLocks/>
          </p:cNvCxnSpPr>
          <p:nvPr/>
        </p:nvCxnSpPr>
        <p:spPr>
          <a:xfrm>
            <a:off x="5472223" y="767717"/>
            <a:ext cx="12672" cy="36082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74A6BE3B-D6A3-469A-A490-61538D52F72D}"/>
              </a:ext>
            </a:extLst>
          </p:cNvPr>
          <p:cNvCxnSpPr>
            <a:cxnSpLocks/>
          </p:cNvCxnSpPr>
          <p:nvPr/>
        </p:nvCxnSpPr>
        <p:spPr>
          <a:xfrm>
            <a:off x="11005112" y="737278"/>
            <a:ext cx="12672" cy="36082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>
            <a:extLst>
              <a:ext uri="{FF2B5EF4-FFF2-40B4-BE49-F238E27FC236}">
                <a16:creationId xmlns:a16="http://schemas.microsoft.com/office/drawing/2014/main" id="{ACCE9ADB-D644-40D8-8E1F-9626F83E8566}"/>
              </a:ext>
            </a:extLst>
          </p:cNvPr>
          <p:cNvCxnSpPr>
            <a:cxnSpLocks/>
          </p:cNvCxnSpPr>
          <p:nvPr/>
        </p:nvCxnSpPr>
        <p:spPr>
          <a:xfrm flipH="1">
            <a:off x="6206161" y="3915741"/>
            <a:ext cx="19153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D84A1F12-2646-41EE-BE3D-1C060D1CAE1C}"/>
              </a:ext>
            </a:extLst>
          </p:cNvPr>
          <p:cNvCxnSpPr>
            <a:cxnSpLocks/>
          </p:cNvCxnSpPr>
          <p:nvPr/>
        </p:nvCxnSpPr>
        <p:spPr>
          <a:xfrm flipH="1">
            <a:off x="5838902" y="6327647"/>
            <a:ext cx="128072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4F9E0A2C-2601-439D-B25B-EF88C3360BAC}"/>
              </a:ext>
            </a:extLst>
          </p:cNvPr>
          <p:cNvCxnSpPr>
            <a:cxnSpLocks/>
          </p:cNvCxnSpPr>
          <p:nvPr/>
        </p:nvCxnSpPr>
        <p:spPr>
          <a:xfrm flipH="1">
            <a:off x="5838902" y="5482280"/>
            <a:ext cx="128072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FCB4D3EE-CA55-43AF-AFB3-691EFC0AD768}"/>
              </a:ext>
            </a:extLst>
          </p:cNvPr>
          <p:cNvCxnSpPr>
            <a:cxnSpLocks/>
          </p:cNvCxnSpPr>
          <p:nvPr/>
        </p:nvCxnSpPr>
        <p:spPr>
          <a:xfrm flipH="1">
            <a:off x="5860444" y="4623295"/>
            <a:ext cx="128072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6E7EBD8F-26F4-4F8A-A738-48642C45522F}"/>
              </a:ext>
            </a:extLst>
          </p:cNvPr>
          <p:cNvCxnSpPr>
            <a:cxnSpLocks/>
          </p:cNvCxnSpPr>
          <p:nvPr/>
        </p:nvCxnSpPr>
        <p:spPr>
          <a:xfrm flipH="1">
            <a:off x="5844743" y="3136145"/>
            <a:ext cx="128072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946481FD-BA3C-4EA0-AD67-9D341CF07F5F}"/>
              </a:ext>
            </a:extLst>
          </p:cNvPr>
          <p:cNvCxnSpPr>
            <a:cxnSpLocks/>
          </p:cNvCxnSpPr>
          <p:nvPr/>
        </p:nvCxnSpPr>
        <p:spPr>
          <a:xfrm flipH="1">
            <a:off x="4203396" y="1223531"/>
            <a:ext cx="820541" cy="57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DBE5811E-7C66-486A-A650-5B7D3BCF9540}"/>
              </a:ext>
            </a:extLst>
          </p:cNvPr>
          <p:cNvCxnSpPr>
            <a:cxnSpLocks/>
          </p:cNvCxnSpPr>
          <p:nvPr/>
        </p:nvCxnSpPr>
        <p:spPr>
          <a:xfrm flipH="1">
            <a:off x="3223361" y="4606297"/>
            <a:ext cx="1194394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>
            <a:extLst>
              <a:ext uri="{FF2B5EF4-FFF2-40B4-BE49-F238E27FC236}">
                <a16:creationId xmlns:a16="http://schemas.microsoft.com/office/drawing/2014/main" id="{D43EE301-029C-460B-A3CD-FBBE6CCF2B04}"/>
              </a:ext>
            </a:extLst>
          </p:cNvPr>
          <p:cNvCxnSpPr>
            <a:cxnSpLocks/>
          </p:cNvCxnSpPr>
          <p:nvPr/>
        </p:nvCxnSpPr>
        <p:spPr>
          <a:xfrm flipH="1">
            <a:off x="3230803" y="3956838"/>
            <a:ext cx="1194394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C3B21977-AE5E-494A-855E-F433CE7AFFF1}"/>
              </a:ext>
            </a:extLst>
          </p:cNvPr>
          <p:cNvCxnSpPr>
            <a:cxnSpLocks/>
          </p:cNvCxnSpPr>
          <p:nvPr/>
        </p:nvCxnSpPr>
        <p:spPr>
          <a:xfrm flipH="1">
            <a:off x="2731497" y="2952954"/>
            <a:ext cx="1194394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31564E1E-85FA-465C-9488-FD3DCEE664E8}"/>
              </a:ext>
            </a:extLst>
          </p:cNvPr>
          <p:cNvCxnSpPr>
            <a:cxnSpLocks/>
          </p:cNvCxnSpPr>
          <p:nvPr/>
        </p:nvCxnSpPr>
        <p:spPr>
          <a:xfrm flipH="1">
            <a:off x="2719323" y="5480138"/>
            <a:ext cx="1194394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0E2F1263-9008-434C-96B6-A481670AD896}"/>
              </a:ext>
            </a:extLst>
          </p:cNvPr>
          <p:cNvCxnSpPr>
            <a:cxnSpLocks/>
          </p:cNvCxnSpPr>
          <p:nvPr/>
        </p:nvCxnSpPr>
        <p:spPr>
          <a:xfrm flipH="1">
            <a:off x="2731497" y="6319869"/>
            <a:ext cx="1194394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F5763B7D-A682-42AC-B0F8-241423C1E271}"/>
              </a:ext>
            </a:extLst>
          </p:cNvPr>
          <p:cNvCxnSpPr>
            <a:cxnSpLocks/>
          </p:cNvCxnSpPr>
          <p:nvPr/>
        </p:nvCxnSpPr>
        <p:spPr>
          <a:xfrm flipV="1">
            <a:off x="10012559" y="1685308"/>
            <a:ext cx="0" cy="4919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 descr="Text&#10;&#10;Description automatically generated with medium confidence">
            <a:hlinkClick r:id="rId2"/>
            <a:extLst>
              <a:ext uri="{FF2B5EF4-FFF2-40B4-BE49-F238E27FC236}">
                <a16:creationId xmlns:a16="http://schemas.microsoft.com/office/drawing/2014/main" id="{BFE8E752-FDCC-4D0A-B1E4-E2E499D0A67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14" y="135428"/>
            <a:ext cx="2077085" cy="89281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4E9AF71-AFF3-4CA0-A691-22733C05F9E2}"/>
              </a:ext>
            </a:extLst>
          </p:cNvPr>
          <p:cNvSpPr/>
          <p:nvPr/>
        </p:nvSpPr>
        <p:spPr>
          <a:xfrm>
            <a:off x="129514" y="1151348"/>
            <a:ext cx="20018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000" b="1" dirty="0">
                <a:latin typeface="Calibri" panose="020F0502020204030204" pitchFamily="34" charset="0"/>
                <a:cs typeface="Calibri" panose="020F0502020204030204" pitchFamily="34" charset="0"/>
              </a:rPr>
              <a:t>Innovation and Engagement Team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812CB8-42E3-49D3-9425-FEC7E6D246F3}"/>
              </a:ext>
            </a:extLst>
          </p:cNvPr>
          <p:cNvSpPr/>
          <p:nvPr/>
        </p:nvSpPr>
        <p:spPr>
          <a:xfrm>
            <a:off x="7427" y="1326363"/>
            <a:ext cx="23212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Last Updated </a:t>
            </a:r>
            <a:fld id="{CBA4C9E2-F097-41C0-A1C3-E453BD4F099C}" type="datetime4">
              <a:rPr lang="en-GB" sz="1200" b="1" smtClean="0">
                <a:latin typeface="Calibri" panose="020F0502020204030204" pitchFamily="34" charset="0"/>
                <a:cs typeface="Calibri" panose="020F0502020204030204" pitchFamily="34" charset="0"/>
              </a:rPr>
              <a:t>14 May 2025</a:t>
            </a:fld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5A4E3EB-F32A-4389-8522-F8A95D0DAB42}"/>
              </a:ext>
            </a:extLst>
          </p:cNvPr>
          <p:cNvSpPr/>
          <p:nvPr/>
        </p:nvSpPr>
        <p:spPr>
          <a:xfrm>
            <a:off x="7255451" y="88712"/>
            <a:ext cx="1876421" cy="476312"/>
          </a:xfrm>
          <a:prstGeom prst="roundRect">
            <a:avLst>
              <a:gd name="adj" fmla="val 100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Executive</a:t>
            </a:r>
            <a:r>
              <a:rPr lang="en-GB" sz="1000" b="1" dirty="0">
                <a:solidFill>
                  <a:schemeClr val="tx1"/>
                </a:solidFill>
              </a:rPr>
              <a:t> </a:t>
            </a:r>
            <a:r>
              <a:rPr lang="en-GB" sz="1200" b="1" dirty="0">
                <a:solidFill>
                  <a:schemeClr val="tx1"/>
                </a:solidFill>
              </a:rPr>
              <a:t>Director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Stephen Conway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3966976-39CD-4898-BF57-9F87C910EE8F}"/>
              </a:ext>
            </a:extLst>
          </p:cNvPr>
          <p:cNvSpPr/>
          <p:nvPr/>
        </p:nvSpPr>
        <p:spPr>
          <a:xfrm>
            <a:off x="7255451" y="644453"/>
            <a:ext cx="1876421" cy="453645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Director 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Olga Kozlova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A77CA00-8C45-466E-BA5B-9EB1B228DF1A}"/>
              </a:ext>
            </a:extLst>
          </p:cNvPr>
          <p:cNvSpPr/>
          <p:nvPr/>
        </p:nvSpPr>
        <p:spPr>
          <a:xfrm>
            <a:off x="4733297" y="936645"/>
            <a:ext cx="1676150" cy="584306"/>
          </a:xfrm>
          <a:prstGeom prst="roundRect">
            <a:avLst>
              <a:gd name="adj" fmla="val 10000"/>
            </a:avLst>
          </a:prstGeom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Head of Operations and Delivery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Monica Finlayson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75E6005-27F4-4B43-8AAD-ACBA2D64E430}"/>
              </a:ext>
            </a:extLst>
          </p:cNvPr>
          <p:cNvSpPr/>
          <p:nvPr/>
        </p:nvSpPr>
        <p:spPr>
          <a:xfrm>
            <a:off x="9050905" y="1872480"/>
            <a:ext cx="1953995" cy="584307"/>
          </a:xfrm>
          <a:prstGeom prst="roundRect">
            <a:avLst>
              <a:gd name="adj" fmla="val 10000"/>
            </a:avLst>
          </a:prstGeom>
          <a:solidFill>
            <a:srgbClr val="FF9900"/>
          </a:solidFill>
          <a:ln>
            <a:solidFill>
              <a:srgbClr val="C0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Head of Business Partnerships &amp; Special Projects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Murray Gardner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59A0B92-35B6-4B95-9FB9-7D021F2E247B}"/>
              </a:ext>
            </a:extLst>
          </p:cNvPr>
          <p:cNvSpPr/>
          <p:nvPr/>
        </p:nvSpPr>
        <p:spPr>
          <a:xfrm>
            <a:off x="178495" y="1924068"/>
            <a:ext cx="1611822" cy="584306"/>
          </a:xfrm>
          <a:prstGeom prst="roundRect">
            <a:avLst>
              <a:gd name="adj" fmla="val 10000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Head of Intellectual Property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Lucy Booth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618E292-502B-48A6-98BB-3FB29D89E528}"/>
              </a:ext>
            </a:extLst>
          </p:cNvPr>
          <p:cNvSpPr/>
          <p:nvPr/>
        </p:nvSpPr>
        <p:spPr>
          <a:xfrm>
            <a:off x="2652852" y="1918788"/>
            <a:ext cx="2369809" cy="584306"/>
          </a:xfrm>
          <a:prstGeom prst="roundRect">
            <a:avLst>
              <a:gd name="adj" fmla="val 10000"/>
            </a:avLst>
          </a:prstGeom>
          <a:solidFill>
            <a:srgbClr val="22BCCC"/>
          </a:solidFill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Head of Public Engagement &amp; Community Engagement with Research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Mat Hickman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1257BB6-7033-471D-8ACC-925C0FD8E1F2}"/>
              </a:ext>
            </a:extLst>
          </p:cNvPr>
          <p:cNvSpPr/>
          <p:nvPr/>
        </p:nvSpPr>
        <p:spPr>
          <a:xfrm>
            <a:off x="5760290" y="1918788"/>
            <a:ext cx="1545308" cy="584305"/>
          </a:xfrm>
          <a:prstGeom prst="roundRect">
            <a:avLst>
              <a:gd name="adj" fmla="val 10000"/>
            </a:avLst>
          </a:prstGeom>
          <a:solidFill>
            <a:srgbClr val="E169D6"/>
          </a:solidFill>
          <a:ln>
            <a:solidFill>
              <a:srgbClr val="7030A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</a:t>
            </a:r>
            <a:r>
              <a:rPr lang="en-GB" sz="1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Enspire</a:t>
            </a:r>
            <a:endParaRPr lang="en-GB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Teodora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Handrea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rgbClr val="E789D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5E710D4-C252-40CE-A6B6-B5CBF558C6E1}"/>
              </a:ext>
            </a:extLst>
          </p:cNvPr>
          <p:cNvSpPr/>
          <p:nvPr/>
        </p:nvSpPr>
        <p:spPr>
          <a:xfrm>
            <a:off x="486153" y="2754528"/>
            <a:ext cx="1611822" cy="428624"/>
          </a:xfrm>
          <a:prstGeom prst="roundRect">
            <a:avLst>
              <a:gd name="adj" fmla="val 10000"/>
            </a:avLst>
          </a:prstGeom>
          <a:solidFill>
            <a:srgbClr val="F3A87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Andrew Dodd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8AB6E3E3-51FF-4A9F-9BC9-3E6915EEAB79}"/>
              </a:ext>
            </a:extLst>
          </p:cNvPr>
          <p:cNvSpPr/>
          <p:nvPr/>
        </p:nvSpPr>
        <p:spPr>
          <a:xfrm>
            <a:off x="679858" y="3277827"/>
            <a:ext cx="1570412" cy="426922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 Rights Specialist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Antoniya Markova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F844ED8-A227-429F-BF3E-E9ADC6EBA965}"/>
              </a:ext>
            </a:extLst>
          </p:cNvPr>
          <p:cNvSpPr/>
          <p:nvPr/>
        </p:nvSpPr>
        <p:spPr>
          <a:xfrm>
            <a:off x="491481" y="4382431"/>
            <a:ext cx="1606499" cy="428624"/>
          </a:xfrm>
          <a:prstGeom prst="roundRect">
            <a:avLst>
              <a:gd name="adj" fmla="val 10000"/>
            </a:avLst>
          </a:prstGeom>
          <a:solidFill>
            <a:srgbClr val="F3A875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Clare Huggard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B044968-ABB8-45D4-B43A-5BEB05CE8E48}"/>
              </a:ext>
            </a:extLst>
          </p:cNvPr>
          <p:cNvSpPr/>
          <p:nvPr/>
        </p:nvSpPr>
        <p:spPr>
          <a:xfrm>
            <a:off x="491481" y="5961908"/>
            <a:ext cx="1601180" cy="584306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 Rights &amp; Contracts Associate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Emily McGerty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18B8DA48-50C9-4F44-83B0-9AD6F24412EB}"/>
              </a:ext>
            </a:extLst>
          </p:cNvPr>
          <p:cNvSpPr/>
          <p:nvPr/>
        </p:nvSpPr>
        <p:spPr>
          <a:xfrm>
            <a:off x="638450" y="4938135"/>
            <a:ext cx="1611822" cy="436946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 Rights Specialist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 Jack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Osimiri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F1274E6-61B6-4532-84D3-2340FA417B37}"/>
              </a:ext>
            </a:extLst>
          </p:cNvPr>
          <p:cNvCxnSpPr>
            <a:cxnSpLocks/>
            <a:stCxn id="8" idx="0"/>
            <a:endCxn id="7" idx="2"/>
          </p:cNvCxnSpPr>
          <p:nvPr/>
        </p:nvCxnSpPr>
        <p:spPr>
          <a:xfrm flipV="1">
            <a:off x="8193662" y="565024"/>
            <a:ext cx="0" cy="794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99FA5F3-8ABB-480A-8910-22000AF886C3}"/>
              </a:ext>
            </a:extLst>
          </p:cNvPr>
          <p:cNvCxnSpPr>
            <a:cxnSpLocks/>
          </p:cNvCxnSpPr>
          <p:nvPr/>
        </p:nvCxnSpPr>
        <p:spPr>
          <a:xfrm flipH="1">
            <a:off x="9131873" y="742639"/>
            <a:ext cx="1885911" cy="2157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B60AE8F-F17B-46A8-BAAD-292233365F21}"/>
              </a:ext>
            </a:extLst>
          </p:cNvPr>
          <p:cNvCxnSpPr>
            <a:cxnSpLocks/>
          </p:cNvCxnSpPr>
          <p:nvPr/>
        </p:nvCxnSpPr>
        <p:spPr>
          <a:xfrm flipV="1">
            <a:off x="8036162" y="1098098"/>
            <a:ext cx="0" cy="58930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051802B-B8F8-41AB-B176-2BFBA238B95F}"/>
              </a:ext>
            </a:extLst>
          </p:cNvPr>
          <p:cNvCxnSpPr>
            <a:cxnSpLocks/>
          </p:cNvCxnSpPr>
          <p:nvPr/>
        </p:nvCxnSpPr>
        <p:spPr>
          <a:xfrm flipV="1">
            <a:off x="896350" y="1687407"/>
            <a:ext cx="9116209" cy="864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07BCDC9-7EED-4142-BC57-9B30543ACF48}"/>
              </a:ext>
            </a:extLst>
          </p:cNvPr>
          <p:cNvCxnSpPr>
            <a:cxnSpLocks/>
          </p:cNvCxnSpPr>
          <p:nvPr/>
        </p:nvCxnSpPr>
        <p:spPr>
          <a:xfrm flipV="1">
            <a:off x="896350" y="1696048"/>
            <a:ext cx="0" cy="23090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4A3B01F-9AD1-4501-A73A-54FD77AA090D}"/>
              </a:ext>
            </a:extLst>
          </p:cNvPr>
          <p:cNvCxnSpPr>
            <a:cxnSpLocks/>
          </p:cNvCxnSpPr>
          <p:nvPr/>
        </p:nvCxnSpPr>
        <p:spPr>
          <a:xfrm flipV="1">
            <a:off x="3817217" y="1685308"/>
            <a:ext cx="0" cy="23090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D6C37FB6-ABF5-4B1A-AAAF-71C5686BEDBF}"/>
              </a:ext>
            </a:extLst>
          </p:cNvPr>
          <p:cNvSpPr/>
          <p:nvPr/>
        </p:nvSpPr>
        <p:spPr>
          <a:xfrm>
            <a:off x="3093025" y="2692336"/>
            <a:ext cx="1665733" cy="563075"/>
          </a:xfrm>
          <a:prstGeom prst="roundRect">
            <a:avLst>
              <a:gd name="adj" fmla="val 10000"/>
            </a:avLst>
          </a:prstGeom>
          <a:solidFill>
            <a:srgbClr val="56D6E4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PCER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Emma Sarcol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2FBF798E-88C8-4D6C-9980-9B36A41005C9}"/>
              </a:ext>
            </a:extLst>
          </p:cNvPr>
          <p:cNvSpPr/>
          <p:nvPr/>
        </p:nvSpPr>
        <p:spPr>
          <a:xfrm>
            <a:off x="3450758" y="3643896"/>
            <a:ext cx="2241159" cy="543690"/>
          </a:xfrm>
          <a:prstGeom prst="roundRect">
            <a:avLst>
              <a:gd name="adj" fmla="val 10000"/>
            </a:avLst>
          </a:prstGeom>
          <a:solidFill>
            <a:srgbClr val="A2E9F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Engagement Grants &amp; Project Coordinator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Faye Shelbourne</a:t>
            </a:r>
          </a:p>
        </p:txBody>
      </p: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9CD94A6A-FAE5-42DE-B2D8-6DBCE456C051}"/>
              </a:ext>
            </a:extLst>
          </p:cNvPr>
          <p:cNvSpPr/>
          <p:nvPr/>
        </p:nvSpPr>
        <p:spPr>
          <a:xfrm>
            <a:off x="3093026" y="5229214"/>
            <a:ext cx="1676290" cy="543690"/>
          </a:xfrm>
          <a:prstGeom prst="roundRect">
            <a:avLst>
              <a:gd name="adj" fmla="val 10000"/>
            </a:avLst>
          </a:prstGeom>
          <a:solidFill>
            <a:srgbClr val="A2E9F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Evaluation and Grants Coordinator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Annaleise Wood</a:t>
            </a:r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70F84DC6-6450-41D2-8BAB-9B4227D85906}"/>
              </a:ext>
            </a:extLst>
          </p:cNvPr>
          <p:cNvSpPr/>
          <p:nvPr/>
        </p:nvSpPr>
        <p:spPr>
          <a:xfrm>
            <a:off x="3097141" y="5961908"/>
            <a:ext cx="1661618" cy="584307"/>
          </a:xfrm>
          <a:prstGeom prst="roundRect">
            <a:avLst>
              <a:gd name="adj" fmla="val 10000"/>
            </a:avLst>
          </a:prstGeom>
          <a:solidFill>
            <a:srgbClr val="A2E9F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PCER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Luke Caunt</a:t>
            </a:r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8B941205-DFD2-4AE3-97B9-FF5A80247EA5}"/>
              </a:ext>
            </a:extLst>
          </p:cNvPr>
          <p:cNvSpPr/>
          <p:nvPr/>
        </p:nvSpPr>
        <p:spPr>
          <a:xfrm>
            <a:off x="3444949" y="4356514"/>
            <a:ext cx="2231761" cy="536747"/>
          </a:xfrm>
          <a:prstGeom prst="roundRect">
            <a:avLst>
              <a:gd name="adj" fmla="val 10000"/>
            </a:avLst>
          </a:prstGeom>
          <a:solidFill>
            <a:srgbClr val="A2E9F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Community Engagement Coordinator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Rachel Piper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888B7C1-05E8-4B49-92BA-BD8204DA3B27}"/>
              </a:ext>
            </a:extLst>
          </p:cNvPr>
          <p:cNvCxnSpPr>
            <a:cxnSpLocks/>
          </p:cNvCxnSpPr>
          <p:nvPr/>
        </p:nvCxnSpPr>
        <p:spPr>
          <a:xfrm flipV="1">
            <a:off x="2736816" y="2489785"/>
            <a:ext cx="0" cy="383441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7" name="Rectangle: Rounded Corners 96">
            <a:extLst>
              <a:ext uri="{FF2B5EF4-FFF2-40B4-BE49-F238E27FC236}">
                <a16:creationId xmlns:a16="http://schemas.microsoft.com/office/drawing/2014/main" id="{80C21A42-94E9-44FF-8CCC-2E715669A4CC}"/>
              </a:ext>
            </a:extLst>
          </p:cNvPr>
          <p:cNvSpPr/>
          <p:nvPr/>
        </p:nvSpPr>
        <p:spPr>
          <a:xfrm>
            <a:off x="9323406" y="2745905"/>
            <a:ext cx="1721032" cy="688918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KE and Innovation Manager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Thandiwe Hara-Msulira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98" name="Rectangle: Rounded Corners 97">
            <a:extLst>
              <a:ext uri="{FF2B5EF4-FFF2-40B4-BE49-F238E27FC236}">
                <a16:creationId xmlns:a16="http://schemas.microsoft.com/office/drawing/2014/main" id="{BA3215CB-0F02-4E8D-A6F9-7C8A1DC60313}"/>
              </a:ext>
            </a:extLst>
          </p:cNvPr>
          <p:cNvSpPr/>
          <p:nvPr/>
        </p:nvSpPr>
        <p:spPr>
          <a:xfrm>
            <a:off x="9801128" y="3507937"/>
            <a:ext cx="1591520" cy="521043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KE Data and Impact Specialist 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Vacant</a:t>
            </a:r>
          </a:p>
        </p:txBody>
      </p:sp>
      <p:sp>
        <p:nvSpPr>
          <p:cNvPr id="99" name="Rectangle: Rounded Corners 98">
            <a:extLst>
              <a:ext uri="{FF2B5EF4-FFF2-40B4-BE49-F238E27FC236}">
                <a16:creationId xmlns:a16="http://schemas.microsoft.com/office/drawing/2014/main" id="{37A2116F-84F4-41F5-B05D-AD3288B8B1B8}"/>
              </a:ext>
            </a:extLst>
          </p:cNvPr>
          <p:cNvSpPr/>
          <p:nvPr/>
        </p:nvSpPr>
        <p:spPr>
          <a:xfrm>
            <a:off x="9369140" y="4774807"/>
            <a:ext cx="1591520" cy="671260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Regional Engagement and Innovation Manager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Simon Guillaume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0" name="Rectangle: Rounded Corners 99">
            <a:extLst>
              <a:ext uri="{FF2B5EF4-FFF2-40B4-BE49-F238E27FC236}">
                <a16:creationId xmlns:a16="http://schemas.microsoft.com/office/drawing/2014/main" id="{F799968C-E8FD-4EE7-A1B7-823269B48014}"/>
              </a:ext>
            </a:extLst>
          </p:cNvPr>
          <p:cNvSpPr/>
          <p:nvPr/>
        </p:nvSpPr>
        <p:spPr>
          <a:xfrm>
            <a:off x="9828829" y="4102251"/>
            <a:ext cx="1591520" cy="521044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KE Specialist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Sandra Baker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1" name="Rectangle: Rounded Corners 100">
            <a:extLst>
              <a:ext uri="{FF2B5EF4-FFF2-40B4-BE49-F238E27FC236}">
                <a16:creationId xmlns:a16="http://schemas.microsoft.com/office/drawing/2014/main" id="{EFBDBA30-D1B4-4B41-88B4-065C8F2FCDC7}"/>
              </a:ext>
            </a:extLst>
          </p:cNvPr>
          <p:cNvSpPr/>
          <p:nvPr/>
        </p:nvSpPr>
        <p:spPr>
          <a:xfrm>
            <a:off x="9973084" y="910038"/>
            <a:ext cx="2089400" cy="429732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Personal Assistant and REKE Admin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Nicola Cilliers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id="{C696403A-323A-42A8-B9F0-269551946684}"/>
              </a:ext>
            </a:extLst>
          </p:cNvPr>
          <p:cNvSpPr/>
          <p:nvPr/>
        </p:nvSpPr>
        <p:spPr>
          <a:xfrm>
            <a:off x="9369140" y="6257177"/>
            <a:ext cx="1591520" cy="521043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Public Affairs Manager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Vacant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03" name="Rectangle: Rounded Corners 102">
            <a:extLst>
              <a:ext uri="{FF2B5EF4-FFF2-40B4-BE49-F238E27FC236}">
                <a16:creationId xmlns:a16="http://schemas.microsoft.com/office/drawing/2014/main" id="{E1BEBF7C-2191-4647-93D5-F852B7B99DD2}"/>
              </a:ext>
            </a:extLst>
          </p:cNvPr>
          <p:cNvSpPr/>
          <p:nvPr/>
        </p:nvSpPr>
        <p:spPr>
          <a:xfrm>
            <a:off x="9826676" y="5536663"/>
            <a:ext cx="1591520" cy="510002"/>
          </a:xfrm>
          <a:prstGeom prst="roundRect">
            <a:avLst>
              <a:gd name="adj" fmla="val 10000"/>
            </a:avLst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KE Specialist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Dorota Nawrot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DFFAA2A4-17F0-4B78-8F5E-5623ECC2364A}"/>
              </a:ext>
            </a:extLst>
          </p:cNvPr>
          <p:cNvCxnSpPr>
            <a:cxnSpLocks/>
          </p:cNvCxnSpPr>
          <p:nvPr/>
        </p:nvCxnSpPr>
        <p:spPr>
          <a:xfrm flipH="1">
            <a:off x="5472223" y="764216"/>
            <a:ext cx="1783229" cy="79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B179810-D663-4194-B03E-7432FD4868A9}"/>
              </a:ext>
            </a:extLst>
          </p:cNvPr>
          <p:cNvCxnSpPr>
            <a:cxnSpLocks/>
          </p:cNvCxnSpPr>
          <p:nvPr/>
        </p:nvCxnSpPr>
        <p:spPr>
          <a:xfrm flipV="1">
            <a:off x="9479316" y="3429001"/>
            <a:ext cx="0" cy="97798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3DC746A0-48F2-46E7-9739-DAF28E5858D9}"/>
              </a:ext>
            </a:extLst>
          </p:cNvPr>
          <p:cNvCxnSpPr>
            <a:cxnSpLocks/>
          </p:cNvCxnSpPr>
          <p:nvPr/>
        </p:nvCxnSpPr>
        <p:spPr>
          <a:xfrm flipH="1">
            <a:off x="9131872" y="3105741"/>
            <a:ext cx="19153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2AE1A49A-48FD-4CB3-BB02-ECB4D73E83DF}"/>
              </a:ext>
            </a:extLst>
          </p:cNvPr>
          <p:cNvCxnSpPr>
            <a:cxnSpLocks/>
            <a:stCxn id="99" idx="1"/>
          </p:cNvCxnSpPr>
          <p:nvPr/>
        </p:nvCxnSpPr>
        <p:spPr>
          <a:xfrm flipH="1" flipV="1">
            <a:off x="9131872" y="5109015"/>
            <a:ext cx="237268" cy="142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E9230714-66A7-4553-858A-719C523631AD}"/>
              </a:ext>
            </a:extLst>
          </p:cNvPr>
          <p:cNvCxnSpPr>
            <a:cxnSpLocks/>
          </p:cNvCxnSpPr>
          <p:nvPr/>
        </p:nvCxnSpPr>
        <p:spPr>
          <a:xfrm flipV="1">
            <a:off x="9129720" y="2457155"/>
            <a:ext cx="2152" cy="408905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2" name="Rectangle: Rounded Corners 131">
            <a:extLst>
              <a:ext uri="{FF2B5EF4-FFF2-40B4-BE49-F238E27FC236}">
                <a16:creationId xmlns:a16="http://schemas.microsoft.com/office/drawing/2014/main" id="{9B8AEFD5-8C83-4938-9225-11330ACDF160}"/>
              </a:ext>
            </a:extLst>
          </p:cNvPr>
          <p:cNvSpPr/>
          <p:nvPr/>
        </p:nvSpPr>
        <p:spPr>
          <a:xfrm>
            <a:off x="6093848" y="2888442"/>
            <a:ext cx="1545308" cy="584305"/>
          </a:xfrm>
          <a:prstGeom prst="roundRect">
            <a:avLst>
              <a:gd name="adj" fmla="val 10000"/>
            </a:avLst>
          </a:prstGeom>
          <a:solidFill>
            <a:srgbClr val="E789DE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Enterprise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Vicky Porritt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" name="Rectangle: Rounded Corners 132">
            <a:extLst>
              <a:ext uri="{FF2B5EF4-FFF2-40B4-BE49-F238E27FC236}">
                <a16:creationId xmlns:a16="http://schemas.microsoft.com/office/drawing/2014/main" id="{3D24DFE0-96A6-4979-9076-65A0C7C3008B}"/>
              </a:ext>
            </a:extLst>
          </p:cNvPr>
          <p:cNvSpPr/>
          <p:nvPr/>
        </p:nvSpPr>
        <p:spPr>
          <a:xfrm>
            <a:off x="6093848" y="4289451"/>
            <a:ext cx="1545308" cy="584305"/>
          </a:xfrm>
          <a:prstGeom prst="roundRect">
            <a:avLst>
              <a:gd name="adj" fmla="val 10000"/>
            </a:avLst>
          </a:prstGeom>
          <a:solidFill>
            <a:srgbClr val="E789DE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Enspire</a:t>
            </a:r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Stakeholder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Greg Jones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4" name="Rectangle: Rounded Corners 133">
            <a:extLst>
              <a:ext uri="{FF2B5EF4-FFF2-40B4-BE49-F238E27FC236}">
                <a16:creationId xmlns:a16="http://schemas.microsoft.com/office/drawing/2014/main" id="{21C823F0-0205-45B7-8C28-0B5065F31409}"/>
              </a:ext>
            </a:extLst>
          </p:cNvPr>
          <p:cNvSpPr/>
          <p:nvPr/>
        </p:nvSpPr>
        <p:spPr>
          <a:xfrm>
            <a:off x="6093848" y="5162467"/>
            <a:ext cx="1545308" cy="584305"/>
          </a:xfrm>
          <a:prstGeom prst="roundRect">
            <a:avLst>
              <a:gd name="adj" fmla="val 10000"/>
            </a:avLst>
          </a:prstGeom>
          <a:solidFill>
            <a:srgbClr val="FF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Marketing &amp; Comms Specialist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Emily Parkes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5" name="Rectangle: Rounded Corners 134">
            <a:extLst>
              <a:ext uri="{FF2B5EF4-FFF2-40B4-BE49-F238E27FC236}">
                <a16:creationId xmlns:a16="http://schemas.microsoft.com/office/drawing/2014/main" id="{1B43FE0E-A404-4205-91FA-EAF95EB195FF}"/>
              </a:ext>
            </a:extLst>
          </p:cNvPr>
          <p:cNvSpPr/>
          <p:nvPr/>
        </p:nvSpPr>
        <p:spPr>
          <a:xfrm>
            <a:off x="6352811" y="3597009"/>
            <a:ext cx="1545308" cy="431633"/>
          </a:xfrm>
          <a:prstGeom prst="roundRect">
            <a:avLst>
              <a:gd name="adj" fmla="val 10000"/>
            </a:avLst>
          </a:prstGeom>
          <a:solidFill>
            <a:srgbClr val="FF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Events Coordinator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Diana Lee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6" name="Rectangle: Rounded Corners 135">
            <a:extLst>
              <a:ext uri="{FF2B5EF4-FFF2-40B4-BE49-F238E27FC236}">
                <a16:creationId xmlns:a16="http://schemas.microsoft.com/office/drawing/2014/main" id="{A089FEF6-28D9-4922-A9C5-68F7F6C6D0C6}"/>
              </a:ext>
            </a:extLst>
          </p:cNvPr>
          <p:cNvSpPr/>
          <p:nvPr/>
        </p:nvSpPr>
        <p:spPr>
          <a:xfrm>
            <a:off x="6093848" y="5961908"/>
            <a:ext cx="1545308" cy="584305"/>
          </a:xfrm>
          <a:prstGeom prst="roundRect">
            <a:avLst>
              <a:gd name="adj" fmla="val 10000"/>
            </a:avLst>
          </a:prstGeom>
          <a:solidFill>
            <a:srgbClr val="FFCCFF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I&amp;E Data Analyst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Natalia Shimokhina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51D98023-256E-47B1-AE46-3C19BA49BA9A}"/>
              </a:ext>
            </a:extLst>
          </p:cNvPr>
          <p:cNvSpPr/>
          <p:nvPr/>
        </p:nvSpPr>
        <p:spPr>
          <a:xfrm>
            <a:off x="2509979" y="936645"/>
            <a:ext cx="1676150" cy="584306"/>
          </a:xfrm>
          <a:prstGeom prst="roundRect">
            <a:avLst>
              <a:gd name="adj" fmla="val 1000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tx1"/>
                </a:solidFill>
              </a:rPr>
              <a:t>Finance and Operations Coordinator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tx1"/>
                </a:solidFill>
              </a:rPr>
              <a:t>Jodie Tafin</a:t>
            </a: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2D176C03-8A47-4A92-A2FF-3D90CE558918}"/>
              </a:ext>
            </a:extLst>
          </p:cNvPr>
          <p:cNvSpPr/>
          <p:nvPr/>
        </p:nvSpPr>
        <p:spPr>
          <a:xfrm>
            <a:off x="675861" y="3851187"/>
            <a:ext cx="1574411" cy="431634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 Rights Specialist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Uyanga Amarsaikhan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45" name="Rectangle: Rounded Corners 144">
            <a:extLst>
              <a:ext uri="{FF2B5EF4-FFF2-40B4-BE49-F238E27FC236}">
                <a16:creationId xmlns:a16="http://schemas.microsoft.com/office/drawing/2014/main" id="{E6E53396-AFE6-40AA-9A6D-A19C44289378}"/>
              </a:ext>
            </a:extLst>
          </p:cNvPr>
          <p:cNvSpPr/>
          <p:nvPr/>
        </p:nvSpPr>
        <p:spPr>
          <a:xfrm>
            <a:off x="638450" y="5454620"/>
            <a:ext cx="1611822" cy="436946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IP Rights Specialist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Melanie Whitfield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EA4E63B9-4968-4065-BB5F-AC55E7D6BB08}"/>
              </a:ext>
            </a:extLst>
          </p:cNvPr>
          <p:cNvCxnSpPr>
            <a:cxnSpLocks/>
          </p:cNvCxnSpPr>
          <p:nvPr/>
        </p:nvCxnSpPr>
        <p:spPr>
          <a:xfrm flipV="1">
            <a:off x="287613" y="2508375"/>
            <a:ext cx="0" cy="38192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BF8FA3A3-ECE4-4D0E-842E-77EBF543983A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298825" y="2965388"/>
            <a:ext cx="187328" cy="34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D3518E23-D48B-4EF0-AC05-CA78AA56F1AB}"/>
              </a:ext>
            </a:extLst>
          </p:cNvPr>
          <p:cNvCxnSpPr>
            <a:cxnSpLocks/>
          </p:cNvCxnSpPr>
          <p:nvPr/>
        </p:nvCxnSpPr>
        <p:spPr>
          <a:xfrm flipH="1" flipV="1">
            <a:off x="276402" y="4592244"/>
            <a:ext cx="223191" cy="34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B0971EAB-3331-4F70-AEA6-5B346DCF39FA}"/>
              </a:ext>
            </a:extLst>
          </p:cNvPr>
          <p:cNvCxnSpPr>
            <a:cxnSpLocks/>
          </p:cNvCxnSpPr>
          <p:nvPr/>
        </p:nvCxnSpPr>
        <p:spPr>
          <a:xfrm flipH="1" flipV="1">
            <a:off x="294409" y="6324196"/>
            <a:ext cx="187328" cy="34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0D4363D7-E577-400C-96C8-00C4488F2CAF}"/>
              </a:ext>
            </a:extLst>
          </p:cNvPr>
          <p:cNvCxnSpPr>
            <a:cxnSpLocks/>
          </p:cNvCxnSpPr>
          <p:nvPr/>
        </p:nvCxnSpPr>
        <p:spPr>
          <a:xfrm flipV="1">
            <a:off x="544433" y="3171260"/>
            <a:ext cx="0" cy="89574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6DC762C1-30F1-4189-9282-A7E1681CFB5C}"/>
              </a:ext>
            </a:extLst>
          </p:cNvPr>
          <p:cNvCxnSpPr>
            <a:cxnSpLocks/>
          </p:cNvCxnSpPr>
          <p:nvPr/>
        </p:nvCxnSpPr>
        <p:spPr>
          <a:xfrm flipV="1">
            <a:off x="512398" y="4808060"/>
            <a:ext cx="0" cy="89574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B5501831-0356-467F-942B-932AD4B8C0FC}"/>
              </a:ext>
            </a:extLst>
          </p:cNvPr>
          <p:cNvCxnSpPr>
            <a:cxnSpLocks/>
            <a:stCxn id="144" idx="1"/>
          </p:cNvCxnSpPr>
          <p:nvPr/>
        </p:nvCxnSpPr>
        <p:spPr>
          <a:xfrm flipH="1">
            <a:off x="544435" y="4067004"/>
            <a:ext cx="13142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0D110288-C5E0-4144-BA50-BC12A3EAB875}"/>
              </a:ext>
            </a:extLst>
          </p:cNvPr>
          <p:cNvCxnSpPr>
            <a:cxnSpLocks/>
            <a:stCxn id="27" idx="1"/>
          </p:cNvCxnSpPr>
          <p:nvPr/>
        </p:nvCxnSpPr>
        <p:spPr>
          <a:xfrm flipH="1">
            <a:off x="544433" y="3491288"/>
            <a:ext cx="13542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87A6FA39-FA4D-4D4B-AD11-8004D0C4EEA0}"/>
              </a:ext>
            </a:extLst>
          </p:cNvPr>
          <p:cNvCxnSpPr>
            <a:cxnSpLocks/>
          </p:cNvCxnSpPr>
          <p:nvPr/>
        </p:nvCxnSpPr>
        <p:spPr>
          <a:xfrm flipH="1">
            <a:off x="512398" y="5703804"/>
            <a:ext cx="13142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74250B4F-5A9D-4E26-A012-C54234AD5CDB}"/>
              </a:ext>
            </a:extLst>
          </p:cNvPr>
          <p:cNvCxnSpPr>
            <a:cxnSpLocks/>
          </p:cNvCxnSpPr>
          <p:nvPr/>
        </p:nvCxnSpPr>
        <p:spPr>
          <a:xfrm flipH="1">
            <a:off x="512398" y="5156608"/>
            <a:ext cx="13142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1DC245D5-0BD3-4CB2-92A2-695D96D05EB8}"/>
              </a:ext>
            </a:extLst>
          </p:cNvPr>
          <p:cNvCxnSpPr>
            <a:cxnSpLocks/>
          </p:cNvCxnSpPr>
          <p:nvPr/>
        </p:nvCxnSpPr>
        <p:spPr>
          <a:xfrm flipV="1">
            <a:off x="3229458" y="3255412"/>
            <a:ext cx="0" cy="13688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9164FDF3-C55C-410B-9174-50C931DCB84E}"/>
              </a:ext>
            </a:extLst>
          </p:cNvPr>
          <p:cNvCxnSpPr>
            <a:cxnSpLocks/>
          </p:cNvCxnSpPr>
          <p:nvPr/>
        </p:nvCxnSpPr>
        <p:spPr>
          <a:xfrm flipV="1">
            <a:off x="5852593" y="2517193"/>
            <a:ext cx="0" cy="38192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F9B7A44E-2467-471C-974A-E9D4C49CFCD5}"/>
              </a:ext>
            </a:extLst>
          </p:cNvPr>
          <p:cNvCxnSpPr>
            <a:cxnSpLocks/>
          </p:cNvCxnSpPr>
          <p:nvPr/>
        </p:nvCxnSpPr>
        <p:spPr>
          <a:xfrm flipV="1">
            <a:off x="6206161" y="3472748"/>
            <a:ext cx="0" cy="44299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9A51721A-31BD-4841-BFD5-CFBC489F585A}"/>
              </a:ext>
            </a:extLst>
          </p:cNvPr>
          <p:cNvCxnSpPr>
            <a:cxnSpLocks/>
            <a:stCxn id="20" idx="0"/>
          </p:cNvCxnSpPr>
          <p:nvPr/>
        </p:nvCxnSpPr>
        <p:spPr>
          <a:xfrm flipV="1">
            <a:off x="6532944" y="1674568"/>
            <a:ext cx="0" cy="24422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73595D44-C83D-47F5-A3E0-558B5B092268}"/>
              </a:ext>
            </a:extLst>
          </p:cNvPr>
          <p:cNvCxnSpPr>
            <a:cxnSpLocks/>
          </p:cNvCxnSpPr>
          <p:nvPr/>
        </p:nvCxnSpPr>
        <p:spPr>
          <a:xfrm flipV="1">
            <a:off x="9644416" y="5446067"/>
            <a:ext cx="0" cy="39008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595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191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Jodie Tafin</dc:creator>
  <cp:lastModifiedBy>Jodie Tafin</cp:lastModifiedBy>
  <cp:revision>22</cp:revision>
  <dcterms:created xsi:type="dcterms:W3CDTF">2025-01-21T12:19:44Z</dcterms:created>
  <dcterms:modified xsi:type="dcterms:W3CDTF">2025-05-14T12:40:36Z</dcterms:modified>
</cp:coreProperties>
</file>