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B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CA227E-5BDB-A682-84F8-B5E63CFFC0D1}" v="48" dt="2025-05-20T08:58:16.5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45" autoAdjust="0"/>
    <p:restoredTop sz="96374" autoAdjust="0"/>
  </p:normalViewPr>
  <p:slideViewPr>
    <p:cSldViewPr snapToGrid="0">
      <p:cViewPr>
        <p:scale>
          <a:sx n="104" d="100"/>
          <a:sy n="104" d="100"/>
        </p:scale>
        <p:origin x="-6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CED0E-A98C-4FD0-ADC9-0B9DDAFF73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63CE94-C05F-498F-AFE9-0836C05CD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76AA4-3C17-48BE-A926-22A34E81E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95649-BD46-4461-95B9-4E5CE988A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DB0A5-7C11-4099-8482-456BEE8B3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961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A3375-FEC1-4752-A86E-2258B0968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E617B6-5FDA-4358-A9A6-67EEDA6D4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973F87-A874-4EF6-9FF6-4EBB35786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ACBC3-553B-4F88-9FA0-14F955B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CA769-467E-4787-B1EA-51657E578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231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4D2B96-E8E4-43F6-9931-054B25788B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0648F5-F1C6-49D9-9094-9016E400B4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02916-7A0A-4B9A-B454-CE310A7C5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3BE87-9651-4510-9995-49B6E7F12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6C5A1-BF51-4820-BD27-EF148A3CC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995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EDA4B-2E5F-487A-B0D1-AFB95EADD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B27E0-37AD-4679-B946-E542E2043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FAA57-368B-407A-B50D-9FDC2D427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5DB15-C290-4653-8DA7-D698289D7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F2E03-1CE6-4931-B440-7A7FCE60B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09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58FA0-136B-4148-8AE9-63762C386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9525AF-DB52-4E1C-B4C2-37552EB71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E62BB-8BF4-44E3-A67B-3543EB9AD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C3CDF-A880-4D71-B5E7-8F3A03277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487C9-59CC-49EA-B451-100B0E90F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623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7C8E8-ADF6-4FD7-B24C-BA2D6E98E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B6702-A1BC-4431-AD71-0065B85AD8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FC78C4-2507-4095-87D1-8DF065383F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76299B-075F-472B-9B81-46374AE97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31CA2-0573-4FA5-BFE6-487064DD0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181D84-BAF6-4058-8671-071BF1EB8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513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94BE2-94C3-46AB-8954-6571577A1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5DFC7D-F6D3-461B-B2A0-CC09272FD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ADB2DF-4F66-4C80-9D2E-D56EA009C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FA5262-00C0-4702-95AF-3262789B00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B80DE5-6A08-4669-BD36-D74BFD733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7FD167-79F5-4A68-BF72-87CE4E87B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DC3DD9-B434-4A8C-963C-48C8E4D17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BDDAFF-C84E-40F5-9F78-13709D145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0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3CD45-AE43-4327-ADCC-4CA990867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754C31-8C9F-436A-BD48-8E8F6C91D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C65CD9-45D3-4398-B0A0-82ECD0AA6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2E2B68-3336-4C2C-BDB1-F19B54F3B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745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38951A-0406-4C6F-8535-05D657F3D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E73CAC-9299-4F6B-B87E-410F9D0F2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06DD5-BF71-450F-80A8-6F1343770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008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1158-627B-4489-B9A5-4DD2F25C3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7D83F-47C6-456D-9795-BD34D0534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E329F-FAF8-40C0-8B41-CA41B7CA06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B4122D-2129-452C-8422-345316259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E53A0-83CC-43F2-9D1C-A28A98DA0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27662D-F006-4537-9A30-D2EBB037B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09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919D1-35DC-4A7C-A4FE-FCBAE9863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EC70-CD48-4A34-AA2F-C15D0F0120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A4CE74-BE77-4323-A5D9-0D3A8DE27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DAE8A9-DF08-4228-A12A-A225DF945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AE134-D08F-4045-8894-E428284B0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14F8C-ACCB-4EDD-A845-4EF56FACD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491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EB49FB-DD08-411D-9195-D5F67A41C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AC4D6A-30F4-42D6-97D7-AE1D36C66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43B75-97F3-49A5-B8E1-50C0DC143F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B5C12-77B5-4F41-A6CE-C74AD7037191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A9411-4FEF-4151-BE68-79E6F0E287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D0245-B055-46C7-83BC-8251FCBB54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72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researchsupport.admin.ox.ac.uk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2C0B5849-8246-44C0-B3DF-7AC5A2612E4E}"/>
              </a:ext>
            </a:extLst>
          </p:cNvPr>
          <p:cNvGrpSpPr/>
          <p:nvPr/>
        </p:nvGrpSpPr>
        <p:grpSpPr>
          <a:xfrm>
            <a:off x="5460948" y="635126"/>
            <a:ext cx="919280" cy="458744"/>
            <a:chOff x="5694927" y="109527"/>
            <a:chExt cx="1011208" cy="642117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1C479A88-CB0F-47A2-A0BD-4B4D0F220BD0}"/>
                </a:ext>
              </a:extLst>
            </p:cNvPr>
            <p:cNvSpPr/>
            <p:nvPr/>
          </p:nvSpPr>
          <p:spPr>
            <a:xfrm>
              <a:off x="5694927" y="109527"/>
              <a:ext cx="1011208" cy="642117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ectangle: Rounded Corners 5">
              <a:extLst>
                <a:ext uri="{FF2B5EF4-FFF2-40B4-BE49-F238E27FC236}">
                  <a16:creationId xmlns:a16="http://schemas.microsoft.com/office/drawing/2014/main" id="{0D5EC2EE-F78B-4A39-B8AA-02AD394806A0}"/>
                </a:ext>
              </a:extLst>
            </p:cNvPr>
            <p:cNvSpPr txBox="1"/>
            <p:nvPr/>
          </p:nvSpPr>
          <p:spPr>
            <a:xfrm>
              <a:off x="5713734" y="128334"/>
              <a:ext cx="973594" cy="60450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900" b="1" kern="1200" dirty="0">
                  <a:solidFill>
                    <a:schemeClr val="tx1"/>
                  </a:solidFill>
                </a:rPr>
                <a:t>Interim Director</a:t>
              </a:r>
            </a:p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900" dirty="0">
                  <a:solidFill>
                    <a:schemeClr val="tx1"/>
                  </a:solidFill>
                </a:rPr>
                <a:t>Carly Banner</a:t>
              </a:r>
              <a:endParaRPr lang="en-GB" sz="9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8E1DEC4-0A03-4BB1-B025-82DAD1F70252}"/>
              </a:ext>
            </a:extLst>
          </p:cNvPr>
          <p:cNvSpPr/>
          <p:nvPr/>
        </p:nvSpPr>
        <p:spPr>
          <a:xfrm>
            <a:off x="6752042" y="1440015"/>
            <a:ext cx="1168171" cy="584306"/>
          </a:xfrm>
          <a:prstGeom prst="roundRect">
            <a:avLst>
              <a:gd name="adj" fmla="val 10000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Assistant Director Contracts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Sophie Baines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5D028EA7-52DA-43BB-86E9-87363A1A9126}"/>
              </a:ext>
            </a:extLst>
          </p:cNvPr>
          <p:cNvSpPr/>
          <p:nvPr/>
        </p:nvSpPr>
        <p:spPr>
          <a:xfrm>
            <a:off x="4104430" y="1569932"/>
            <a:ext cx="1350773" cy="445926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Operations Manager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Alex Marchant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6C6A2750-3769-4E2D-A2A7-444F248009D3}"/>
              </a:ext>
            </a:extLst>
          </p:cNvPr>
          <p:cNvSpPr/>
          <p:nvPr/>
        </p:nvSpPr>
        <p:spPr>
          <a:xfrm>
            <a:off x="6526136" y="2302815"/>
            <a:ext cx="1591520" cy="521043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Head of Trusted Research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Jenny Gladstone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E81BF123-EC3B-47FA-B287-9B756A175028}"/>
              </a:ext>
            </a:extLst>
          </p:cNvPr>
          <p:cNvSpPr/>
          <p:nvPr/>
        </p:nvSpPr>
        <p:spPr>
          <a:xfrm>
            <a:off x="7307003" y="5014779"/>
            <a:ext cx="1422939" cy="581430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Trusted Research Team Administrator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rgbClr val="FF0000"/>
                </a:solidFill>
              </a:rPr>
              <a:t>Vacant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DA588AD3-9C17-48C8-BFEB-53387594B477}"/>
              </a:ext>
            </a:extLst>
          </p:cNvPr>
          <p:cNvSpPr/>
          <p:nvPr/>
        </p:nvSpPr>
        <p:spPr>
          <a:xfrm>
            <a:off x="5167203" y="3121945"/>
            <a:ext cx="1271385" cy="714914"/>
          </a:xfrm>
          <a:prstGeom prst="roundRect">
            <a:avLst>
              <a:gd name="adj" fmla="val 10000"/>
            </a:avLst>
          </a:prstGeom>
          <a:solidFill>
            <a:srgbClr val="D1B7F7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40" tIns="45720" rIns="91440" bIns="45720" anchor="t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International Research Assurance Specialist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Katarina Wiecha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B76CD6FF-D4BD-42D0-8854-AEEF53DA686C}"/>
              </a:ext>
            </a:extLst>
          </p:cNvPr>
          <p:cNvSpPr/>
          <p:nvPr/>
        </p:nvSpPr>
        <p:spPr>
          <a:xfrm>
            <a:off x="7297249" y="2850075"/>
            <a:ext cx="1371384" cy="1099982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40" tIns="45720" rIns="91440" bIns="45720" anchor="t"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International Collaboration Manager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Nick Gehman (D-</a:t>
            </a:r>
            <a:r>
              <a:rPr lang="en-GB" sz="1000" dirty="0" err="1">
                <a:solidFill>
                  <a:schemeClr val="tx1"/>
                </a:solidFill>
              </a:rPr>
              <a:t>HoT</a:t>
            </a:r>
            <a:br>
              <a:rPr lang="en-GB" sz="1000" dirty="0">
                <a:solidFill>
                  <a:schemeClr val="tx1"/>
                </a:solidFill>
              </a:rPr>
            </a:br>
            <a:r>
              <a:rPr lang="en-GB" sz="1000" dirty="0">
                <a:solidFill>
                  <a:schemeClr val="tx1"/>
                </a:solidFill>
              </a:rPr>
              <a:t>Jenny McLaughlin</a:t>
            </a:r>
            <a:br>
              <a:rPr lang="en-GB" sz="1000" dirty="0"/>
            </a:br>
            <a:r>
              <a:rPr lang="en-GB" sz="1000" dirty="0">
                <a:solidFill>
                  <a:schemeClr val="tx1"/>
                </a:solidFill>
              </a:rPr>
              <a:t>Piyali Chatterjee</a:t>
            </a:r>
            <a:endParaRPr lang="en-GB" sz="1000" dirty="0">
              <a:solidFill>
                <a:schemeClr val="tx1"/>
              </a:solidFill>
              <a:ea typeface="Calibri"/>
              <a:cs typeface="Calibri"/>
            </a:endParaRP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33FE29B9-05F3-4F00-9FD8-AC3DD6B74EC0}"/>
              </a:ext>
            </a:extLst>
          </p:cNvPr>
          <p:cNvSpPr/>
          <p:nvPr/>
        </p:nvSpPr>
        <p:spPr>
          <a:xfrm>
            <a:off x="7288778" y="4068213"/>
            <a:ext cx="1402089" cy="893135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International Collaboration Specialist</a:t>
            </a:r>
            <a:br>
              <a:rPr lang="en-GB" sz="1000" dirty="0">
                <a:solidFill>
                  <a:schemeClr val="tx1"/>
                </a:solidFill>
              </a:rPr>
            </a:br>
            <a:r>
              <a:rPr lang="en-GB" sz="1000" dirty="0">
                <a:solidFill>
                  <a:schemeClr val="tx1"/>
                </a:solidFill>
              </a:rPr>
              <a:t>Joshua Lowe</a:t>
            </a:r>
            <a:br>
              <a:rPr lang="en-GB" sz="1000" dirty="0">
                <a:solidFill>
                  <a:schemeClr val="tx1"/>
                </a:solidFill>
              </a:rPr>
            </a:br>
            <a:r>
              <a:rPr lang="en-GB" sz="1000" dirty="0">
                <a:solidFill>
                  <a:schemeClr val="tx1"/>
                </a:solidFill>
              </a:rPr>
              <a:t>Raphaëlle Errera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29033FAE-A70E-478C-B11A-3E1A03D7E645}"/>
              </a:ext>
            </a:extLst>
          </p:cNvPr>
          <p:cNvGrpSpPr/>
          <p:nvPr/>
        </p:nvGrpSpPr>
        <p:grpSpPr>
          <a:xfrm>
            <a:off x="2548414" y="4185288"/>
            <a:ext cx="1212163" cy="760675"/>
            <a:chOff x="5335319" y="4110369"/>
            <a:chExt cx="1078711" cy="684982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86" name="Rectangle: Rounded Corners 85">
              <a:extLst>
                <a:ext uri="{FF2B5EF4-FFF2-40B4-BE49-F238E27FC236}">
                  <a16:creationId xmlns:a16="http://schemas.microsoft.com/office/drawing/2014/main" id="{44295B31-216F-4386-8948-5C70203B7629}"/>
                </a:ext>
              </a:extLst>
            </p:cNvPr>
            <p:cNvSpPr/>
            <p:nvPr/>
          </p:nvSpPr>
          <p:spPr>
            <a:xfrm>
              <a:off x="5335319" y="4110369"/>
              <a:ext cx="1078711" cy="684982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87" name="Rectangle: Rounded Corners 4">
              <a:extLst>
                <a:ext uri="{FF2B5EF4-FFF2-40B4-BE49-F238E27FC236}">
                  <a16:creationId xmlns:a16="http://schemas.microsoft.com/office/drawing/2014/main" id="{34ED3B81-6911-4375-9C20-8C85B3F5DCE7}"/>
                </a:ext>
              </a:extLst>
            </p:cNvPr>
            <p:cNvSpPr txBox="1"/>
            <p:nvPr/>
          </p:nvSpPr>
          <p:spPr>
            <a:xfrm>
              <a:off x="5355381" y="4130431"/>
              <a:ext cx="1038587" cy="644858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900" b="1" kern="1200" dirty="0">
                  <a:solidFill>
                    <a:schemeClr val="tx1"/>
                  </a:solidFill>
                </a:rPr>
                <a:t>Research Finance and Systems Manager</a:t>
              </a:r>
            </a:p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000" dirty="0">
                  <a:solidFill>
                    <a:schemeClr val="tx1"/>
                  </a:solidFill>
                </a:rPr>
                <a:t>Tricia </a:t>
              </a:r>
              <a:r>
                <a:rPr lang="en-GB" sz="1000" dirty="0" err="1">
                  <a:solidFill>
                    <a:schemeClr val="tx1"/>
                  </a:solidFill>
                </a:rPr>
                <a:t>Murkin</a:t>
              </a:r>
              <a:endParaRPr lang="en-GB"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89" name="Rectangle: Rounded Corners 88">
            <a:extLst>
              <a:ext uri="{FF2B5EF4-FFF2-40B4-BE49-F238E27FC236}">
                <a16:creationId xmlns:a16="http://schemas.microsoft.com/office/drawing/2014/main" id="{3EA84A34-6A4C-4280-B662-0C80E127B9CE}"/>
              </a:ext>
            </a:extLst>
          </p:cNvPr>
          <p:cNvSpPr/>
          <p:nvPr/>
        </p:nvSpPr>
        <p:spPr>
          <a:xfrm>
            <a:off x="2547468" y="5113063"/>
            <a:ext cx="1212163" cy="772744"/>
          </a:xfrm>
          <a:prstGeom prst="roundRect">
            <a:avLst>
              <a:gd name="adj" fmla="val 1000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Senior Support Analysts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Daniela Ciubotaru,</a:t>
            </a:r>
            <a:br>
              <a:rPr lang="en-GB" sz="1000" dirty="0">
                <a:solidFill>
                  <a:schemeClr val="tx1"/>
                </a:solidFill>
              </a:rPr>
            </a:br>
            <a:r>
              <a:rPr lang="en-GB" sz="1000" dirty="0">
                <a:solidFill>
                  <a:schemeClr val="tx1"/>
                </a:solidFill>
              </a:rPr>
              <a:t>Philippa </a:t>
            </a:r>
            <a:r>
              <a:rPr lang="en-GB" sz="1000" dirty="0" err="1">
                <a:solidFill>
                  <a:schemeClr val="tx1"/>
                </a:solidFill>
              </a:rPr>
              <a:t>Kraftl</a:t>
            </a:r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282902D0-E66D-4258-ACB8-E0AFE1563237}"/>
              </a:ext>
            </a:extLst>
          </p:cNvPr>
          <p:cNvGrpSpPr/>
          <p:nvPr/>
        </p:nvGrpSpPr>
        <p:grpSpPr>
          <a:xfrm>
            <a:off x="2531846" y="6050780"/>
            <a:ext cx="1212163" cy="623722"/>
            <a:chOff x="5335319" y="4110369"/>
            <a:chExt cx="1078711" cy="684982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92" name="Rectangle: Rounded Corners 91">
              <a:extLst>
                <a:ext uri="{FF2B5EF4-FFF2-40B4-BE49-F238E27FC236}">
                  <a16:creationId xmlns:a16="http://schemas.microsoft.com/office/drawing/2014/main" id="{7A94569C-A13F-4A6F-8CF0-5C38390593F0}"/>
                </a:ext>
              </a:extLst>
            </p:cNvPr>
            <p:cNvSpPr/>
            <p:nvPr/>
          </p:nvSpPr>
          <p:spPr>
            <a:xfrm>
              <a:off x="5335319" y="4110369"/>
              <a:ext cx="1078711" cy="684982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93" name="Rectangle: Rounded Corners 4">
              <a:extLst>
                <a:ext uri="{FF2B5EF4-FFF2-40B4-BE49-F238E27FC236}">
                  <a16:creationId xmlns:a16="http://schemas.microsoft.com/office/drawing/2014/main" id="{2904C78D-2DB8-407C-B3B3-28F231EB18C4}"/>
                </a:ext>
              </a:extLst>
            </p:cNvPr>
            <p:cNvSpPr txBox="1"/>
            <p:nvPr/>
          </p:nvSpPr>
          <p:spPr>
            <a:xfrm>
              <a:off x="5355381" y="4130430"/>
              <a:ext cx="1038587" cy="6523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900" b="1" dirty="0">
                  <a:solidFill>
                    <a:schemeClr val="tx1"/>
                  </a:solidFill>
                </a:rPr>
                <a:t>Senior Support Administrator</a:t>
              </a:r>
            </a:p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000" dirty="0">
                  <a:solidFill>
                    <a:schemeClr val="tx1"/>
                  </a:solidFill>
                </a:rPr>
                <a:t>Julia Haynes </a:t>
              </a:r>
            </a:p>
          </p:txBody>
        </p:sp>
      </p:grpSp>
      <p:pic>
        <p:nvPicPr>
          <p:cNvPr id="112" name="Picture 111" descr="Text&#10;&#10;Description automatically generated with medium confidence">
            <a:hlinkClick r:id="rId2"/>
            <a:extLst>
              <a:ext uri="{FF2B5EF4-FFF2-40B4-BE49-F238E27FC236}">
                <a16:creationId xmlns:a16="http://schemas.microsoft.com/office/drawing/2014/main" id="{9416516E-A7BE-4F6B-AAA1-17662AF312A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14" y="53483"/>
            <a:ext cx="2077085" cy="892810"/>
          </a:xfrm>
          <a:prstGeom prst="rect">
            <a:avLst/>
          </a:prstGeom>
          <a:noFill/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8F7C9BDB-1CFB-411F-AAB4-4A0E72875D00}"/>
              </a:ext>
            </a:extLst>
          </p:cNvPr>
          <p:cNvSpPr/>
          <p:nvPr/>
        </p:nvSpPr>
        <p:spPr>
          <a:xfrm>
            <a:off x="34742" y="960913"/>
            <a:ext cx="2342828" cy="244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dirty="0"/>
              <a:t>Research Funding &amp; Contracts Team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6902DFF-1730-46DA-B442-8756A7CD664A}"/>
              </a:ext>
            </a:extLst>
          </p:cNvPr>
          <p:cNvCxnSpPr>
            <a:cxnSpLocks/>
          </p:cNvCxnSpPr>
          <p:nvPr/>
        </p:nvCxnSpPr>
        <p:spPr>
          <a:xfrm flipH="1">
            <a:off x="4859695" y="1327365"/>
            <a:ext cx="246017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43E8FC6C-D6F1-4B3A-AD61-AAC0E19EA45F}"/>
              </a:ext>
            </a:extLst>
          </p:cNvPr>
          <p:cNvSpPr/>
          <p:nvPr/>
        </p:nvSpPr>
        <p:spPr>
          <a:xfrm>
            <a:off x="807509" y="2280336"/>
            <a:ext cx="1145941" cy="600009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Head of Research Funding</a:t>
            </a:r>
          </a:p>
          <a:p>
            <a:pPr algn="ctr"/>
            <a:r>
              <a:rPr lang="en-GB" sz="1000" u="sng" dirty="0">
                <a:solidFill>
                  <a:schemeClr val="tx1"/>
                </a:solidFill>
              </a:rPr>
              <a:t>K</a:t>
            </a:r>
            <a:r>
              <a:rPr lang="en-GB" sz="1000" dirty="0">
                <a:solidFill>
                  <a:schemeClr val="tx1"/>
                </a:solidFill>
              </a:rPr>
              <a:t>atie Price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14" name="Rectangle: Rounded Corners 113">
            <a:extLst>
              <a:ext uri="{FF2B5EF4-FFF2-40B4-BE49-F238E27FC236}">
                <a16:creationId xmlns:a16="http://schemas.microsoft.com/office/drawing/2014/main" id="{14B57203-8B86-4745-A3BE-5A1DC8B3686B}"/>
              </a:ext>
            </a:extLst>
          </p:cNvPr>
          <p:cNvSpPr/>
          <p:nvPr/>
        </p:nvSpPr>
        <p:spPr>
          <a:xfrm>
            <a:off x="408704" y="3047246"/>
            <a:ext cx="1878273" cy="737119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Research Funding Managers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Matt </a:t>
            </a:r>
            <a:r>
              <a:rPr lang="en-GB" sz="1000" dirty="0" err="1">
                <a:solidFill>
                  <a:schemeClr val="tx1"/>
                </a:solidFill>
              </a:rPr>
              <a:t>Carr</a:t>
            </a:r>
            <a:r>
              <a:rPr lang="en-GB" sz="1000" dirty="0">
                <a:solidFill>
                  <a:schemeClr val="tx1"/>
                </a:solidFill>
              </a:rPr>
              <a:t>, Paul Fox,</a:t>
            </a:r>
            <a:br>
              <a:rPr lang="en-GB" sz="1000" dirty="0">
                <a:solidFill>
                  <a:schemeClr val="tx1"/>
                </a:solidFill>
              </a:rPr>
            </a:br>
            <a:r>
              <a:rPr lang="en-GB" sz="1000" dirty="0">
                <a:solidFill>
                  <a:schemeClr val="tx1"/>
                </a:solidFill>
              </a:rPr>
              <a:t>Zoë Lee, Julie Matthews</a:t>
            </a:r>
            <a:br>
              <a:rPr lang="en-GB" sz="1000" dirty="0">
                <a:solidFill>
                  <a:schemeClr val="tx1"/>
                </a:solidFill>
              </a:rPr>
            </a:br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529E7651-615F-4A72-9C5A-78B83950DE18}"/>
              </a:ext>
            </a:extLst>
          </p:cNvPr>
          <p:cNvGrpSpPr/>
          <p:nvPr/>
        </p:nvGrpSpPr>
        <p:grpSpPr>
          <a:xfrm>
            <a:off x="422991" y="3950057"/>
            <a:ext cx="1878274" cy="737120"/>
            <a:chOff x="5335319" y="4110369"/>
            <a:chExt cx="1078711" cy="684982"/>
          </a:xfrm>
        </p:grpSpPr>
        <p:sp>
          <p:nvSpPr>
            <p:cNvPr id="117" name="Rectangle: Rounded Corners 116">
              <a:extLst>
                <a:ext uri="{FF2B5EF4-FFF2-40B4-BE49-F238E27FC236}">
                  <a16:creationId xmlns:a16="http://schemas.microsoft.com/office/drawing/2014/main" id="{D724CCEA-F752-4A02-8316-603BF4F511DC}"/>
                </a:ext>
              </a:extLst>
            </p:cNvPr>
            <p:cNvSpPr/>
            <p:nvPr/>
          </p:nvSpPr>
          <p:spPr>
            <a:xfrm>
              <a:off x="5335319" y="4110369"/>
              <a:ext cx="1078711" cy="684982"/>
            </a:xfrm>
            <a:prstGeom prst="roundRect">
              <a:avLst>
                <a:gd name="adj" fmla="val 10000"/>
              </a:avLst>
            </a:prstGeom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sp>
        <p:sp>
          <p:nvSpPr>
            <p:cNvPr id="118" name="Rectangle: Rounded Corners 4">
              <a:extLst>
                <a:ext uri="{FF2B5EF4-FFF2-40B4-BE49-F238E27FC236}">
                  <a16:creationId xmlns:a16="http://schemas.microsoft.com/office/drawing/2014/main" id="{13D53558-7794-4FAF-8A3A-478ACFE02373}"/>
                </a:ext>
              </a:extLst>
            </p:cNvPr>
            <p:cNvSpPr txBox="1"/>
            <p:nvPr/>
          </p:nvSpPr>
          <p:spPr>
            <a:xfrm>
              <a:off x="5355381" y="4130431"/>
              <a:ext cx="1038587" cy="644858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900" b="1" kern="1200" dirty="0">
                  <a:solidFill>
                    <a:schemeClr val="tx1"/>
                  </a:solidFill>
                </a:rPr>
                <a:t>Research Funding Specialists</a:t>
              </a:r>
            </a:p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000" dirty="0">
                  <a:solidFill>
                    <a:schemeClr val="tx1"/>
                  </a:solidFill>
                </a:rPr>
                <a:t>Haley Carter, Philippa King,</a:t>
              </a:r>
              <a:br>
                <a:rPr lang="en-GB" sz="1000" dirty="0">
                  <a:solidFill>
                    <a:schemeClr val="tx1"/>
                  </a:solidFill>
                </a:rPr>
              </a:br>
              <a:r>
                <a:rPr lang="en-GB" sz="1000" dirty="0">
                  <a:solidFill>
                    <a:schemeClr val="tx1"/>
                  </a:solidFill>
                </a:rPr>
                <a:t>Anna Newell, Dawn Tohill, Jonathan </a:t>
              </a:r>
              <a:r>
                <a:rPr lang="en-GB" sz="1000" dirty="0" err="1">
                  <a:solidFill>
                    <a:schemeClr val="tx1"/>
                  </a:solidFill>
                </a:rPr>
                <a:t>Triffit</a:t>
              </a:r>
              <a:r>
                <a:rPr lang="en-GB" sz="1000" dirty="0">
                  <a:solidFill>
                    <a:schemeClr val="tx1"/>
                  </a:solidFill>
                </a:rPr>
                <a:t>, Georgina </a:t>
              </a:r>
              <a:r>
                <a:rPr lang="en-GB" sz="1000" dirty="0" err="1">
                  <a:solidFill>
                    <a:schemeClr val="tx1"/>
                  </a:solidFill>
                </a:rPr>
                <a:t>Hallet</a:t>
              </a:r>
              <a:br>
                <a:rPr lang="en-GB" sz="900" dirty="0">
                  <a:solidFill>
                    <a:schemeClr val="tx1"/>
                  </a:solidFill>
                </a:rPr>
              </a:br>
              <a:endParaRPr lang="en-GB" sz="9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0" name="Rectangle: Rounded Corners 119">
            <a:extLst>
              <a:ext uri="{FF2B5EF4-FFF2-40B4-BE49-F238E27FC236}">
                <a16:creationId xmlns:a16="http://schemas.microsoft.com/office/drawing/2014/main" id="{33069963-775B-4518-B334-F20742940D52}"/>
              </a:ext>
            </a:extLst>
          </p:cNvPr>
          <p:cNvSpPr/>
          <p:nvPr/>
        </p:nvSpPr>
        <p:spPr>
          <a:xfrm>
            <a:off x="121562" y="4862606"/>
            <a:ext cx="2398850" cy="953496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Research Funding Associates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Jessica </a:t>
            </a:r>
            <a:r>
              <a:rPr lang="en-GB" sz="1000" dirty="0" err="1">
                <a:solidFill>
                  <a:schemeClr val="tx1"/>
                </a:solidFill>
              </a:rPr>
              <a:t>Cabrer</a:t>
            </a:r>
            <a:r>
              <a:rPr lang="en-GB" sz="1000" dirty="0">
                <a:solidFill>
                  <a:schemeClr val="tx1"/>
                </a:solidFill>
              </a:rPr>
              <a:t>-Dorta, Nathan Davies, </a:t>
            </a:r>
            <a:r>
              <a:rPr lang="en-GB" sz="1000" dirty="0">
                <a:solidFill>
                  <a:srgbClr val="FF0000"/>
                </a:solidFill>
              </a:rPr>
              <a:t>Megan Papadopoulos</a:t>
            </a:r>
            <a:r>
              <a:rPr lang="en-GB" sz="1000" dirty="0">
                <a:solidFill>
                  <a:schemeClr val="tx1"/>
                </a:solidFill>
              </a:rPr>
              <a:t>, Yasmin Bahar, </a:t>
            </a:r>
            <a:r>
              <a:rPr lang="en-GB" sz="1000">
                <a:solidFill>
                  <a:schemeClr val="tx1"/>
                </a:solidFill>
              </a:rPr>
              <a:t>Emma Grant, </a:t>
            </a:r>
            <a:r>
              <a:rPr lang="en-GB" sz="1000" dirty="0">
                <a:solidFill>
                  <a:schemeClr val="tx1"/>
                </a:solidFill>
              </a:rPr>
              <a:t>Amy </a:t>
            </a:r>
            <a:r>
              <a:rPr lang="en-GB" sz="1000" dirty="0" err="1">
                <a:solidFill>
                  <a:schemeClr val="tx1"/>
                </a:solidFill>
              </a:rPr>
              <a:t>Crickmay</a:t>
            </a:r>
            <a:r>
              <a:rPr lang="en-GB" sz="1000" dirty="0">
                <a:solidFill>
                  <a:schemeClr val="tx1"/>
                </a:solidFill>
              </a:rPr>
              <a:t> </a:t>
            </a:r>
            <a:r>
              <a:rPr lang="en-GB" sz="1000" dirty="0" err="1">
                <a:solidFill>
                  <a:schemeClr val="tx1"/>
                </a:solidFill>
              </a:rPr>
              <a:t>Heraty</a:t>
            </a:r>
            <a:r>
              <a:rPr lang="en-GB" sz="1000" dirty="0">
                <a:solidFill>
                  <a:schemeClr val="tx1"/>
                </a:solidFill>
              </a:rPr>
              <a:t>, Stephen Harwood, Caitlin Upshall </a:t>
            </a:r>
            <a:br>
              <a:rPr lang="en-GB" sz="1000" dirty="0">
                <a:solidFill>
                  <a:schemeClr val="tx1"/>
                </a:solidFill>
              </a:rPr>
            </a:br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1514E7E9-09E9-484C-A130-ABA0C1EF783B}"/>
              </a:ext>
            </a:extLst>
          </p:cNvPr>
          <p:cNvGrpSpPr/>
          <p:nvPr/>
        </p:nvGrpSpPr>
        <p:grpSpPr>
          <a:xfrm>
            <a:off x="349099" y="5992026"/>
            <a:ext cx="2005872" cy="830703"/>
            <a:chOff x="5335319" y="4110369"/>
            <a:chExt cx="1078711" cy="684982"/>
          </a:xfrm>
        </p:grpSpPr>
        <p:sp>
          <p:nvSpPr>
            <p:cNvPr id="123" name="Rectangle: Rounded Corners 122">
              <a:extLst>
                <a:ext uri="{FF2B5EF4-FFF2-40B4-BE49-F238E27FC236}">
                  <a16:creationId xmlns:a16="http://schemas.microsoft.com/office/drawing/2014/main" id="{850FFF5A-9332-4961-B86A-E4097B60238C}"/>
                </a:ext>
              </a:extLst>
            </p:cNvPr>
            <p:cNvSpPr/>
            <p:nvPr/>
          </p:nvSpPr>
          <p:spPr>
            <a:xfrm>
              <a:off x="5335319" y="4110369"/>
              <a:ext cx="1078711" cy="684982"/>
            </a:xfrm>
            <a:prstGeom prst="roundRect">
              <a:avLst>
                <a:gd name="adj" fmla="val 10000"/>
              </a:avLst>
            </a:prstGeom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sp>
        <p:sp>
          <p:nvSpPr>
            <p:cNvPr id="124" name="Rectangle: Rounded Corners 4">
              <a:extLst>
                <a:ext uri="{FF2B5EF4-FFF2-40B4-BE49-F238E27FC236}">
                  <a16:creationId xmlns:a16="http://schemas.microsoft.com/office/drawing/2014/main" id="{66DFA91C-CAAB-4AC7-8199-23F2A963F45E}"/>
                </a:ext>
              </a:extLst>
            </p:cNvPr>
            <p:cNvSpPr txBox="1"/>
            <p:nvPr/>
          </p:nvSpPr>
          <p:spPr>
            <a:xfrm>
              <a:off x="5355381" y="4130433"/>
              <a:ext cx="1038587" cy="644858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br>
                <a:rPr lang="en-GB" sz="1000" kern="1200" dirty="0">
                  <a:solidFill>
                    <a:schemeClr val="tx1"/>
                  </a:solidFill>
                </a:rPr>
              </a:br>
              <a:r>
                <a:rPr lang="en-GB" sz="900" b="1" kern="1200" dirty="0">
                  <a:solidFill>
                    <a:schemeClr val="tx1"/>
                  </a:solidFill>
                </a:rPr>
                <a:t>Research Funding </a:t>
              </a:r>
              <a:r>
                <a:rPr lang="en-GB" sz="900" b="1" dirty="0">
                  <a:solidFill>
                    <a:schemeClr val="tx1"/>
                  </a:solidFill>
                </a:rPr>
                <a:t>Administrators</a:t>
              </a:r>
            </a:p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000" dirty="0">
                  <a:solidFill>
                    <a:schemeClr val="tx1"/>
                  </a:solidFill>
                </a:rPr>
                <a:t>Madalina Serban, Theodora Enache, Yuning Liu</a:t>
              </a:r>
              <a:endParaRPr lang="en-GB" sz="10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6" name="Rectangle: Rounded Corners 125">
            <a:extLst>
              <a:ext uri="{FF2B5EF4-FFF2-40B4-BE49-F238E27FC236}">
                <a16:creationId xmlns:a16="http://schemas.microsoft.com/office/drawing/2014/main" id="{FD0A9632-C39F-47AE-A23B-EDC802CB1310}"/>
              </a:ext>
            </a:extLst>
          </p:cNvPr>
          <p:cNvSpPr/>
          <p:nvPr/>
        </p:nvSpPr>
        <p:spPr>
          <a:xfrm>
            <a:off x="3899104" y="2275602"/>
            <a:ext cx="1131336" cy="1015099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Head of Strategic Research Development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Sharron </a:t>
            </a:r>
            <a:r>
              <a:rPr lang="en-GB" sz="1000" dirty="0" err="1">
                <a:solidFill>
                  <a:schemeClr val="tx1"/>
                </a:solidFill>
              </a:rPr>
              <a:t>Pleydell</a:t>
            </a:r>
            <a:r>
              <a:rPr lang="en-GB" sz="1000" dirty="0">
                <a:solidFill>
                  <a:schemeClr val="tx1"/>
                </a:solidFill>
              </a:rPr>
              <a:t>-Pearce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29" name="Rectangle: Rounded Corners 128">
            <a:extLst>
              <a:ext uri="{FF2B5EF4-FFF2-40B4-BE49-F238E27FC236}">
                <a16:creationId xmlns:a16="http://schemas.microsoft.com/office/drawing/2014/main" id="{E833569D-48F0-4761-8511-1F974A43CCD4}"/>
              </a:ext>
            </a:extLst>
          </p:cNvPr>
          <p:cNvSpPr/>
          <p:nvPr/>
        </p:nvSpPr>
        <p:spPr>
          <a:xfrm>
            <a:off x="3791311" y="3371822"/>
            <a:ext cx="1339411" cy="1249740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Strategic Research Development Managers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Sally Pelling-</a:t>
            </a:r>
            <a:r>
              <a:rPr lang="en-GB" sz="1000" dirty="0" err="1">
                <a:solidFill>
                  <a:schemeClr val="tx1"/>
                </a:solidFill>
              </a:rPr>
              <a:t>Deeves</a:t>
            </a:r>
            <a:r>
              <a:rPr lang="en-GB" sz="1000" dirty="0">
                <a:solidFill>
                  <a:schemeClr val="tx1"/>
                </a:solidFill>
              </a:rPr>
              <a:t>, Leanne Morgan, Emma Nagel-Smith, Francesco Paradiso, Catriona Hopton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br>
              <a:rPr lang="en-GB" sz="1000" dirty="0">
                <a:solidFill>
                  <a:schemeClr val="tx1"/>
                </a:solidFill>
              </a:rPr>
            </a:br>
            <a:endParaRPr lang="en-GB" sz="1000" dirty="0">
              <a:solidFill>
                <a:schemeClr val="tx1"/>
              </a:solidFill>
            </a:endParaRP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38" name="Rectangle: Rounded Corners 137">
            <a:extLst>
              <a:ext uri="{FF2B5EF4-FFF2-40B4-BE49-F238E27FC236}">
                <a16:creationId xmlns:a16="http://schemas.microsoft.com/office/drawing/2014/main" id="{1A06288F-1D32-4D67-BFFF-29CCD76F5A0E}"/>
              </a:ext>
            </a:extLst>
          </p:cNvPr>
          <p:cNvSpPr/>
          <p:nvPr/>
        </p:nvSpPr>
        <p:spPr>
          <a:xfrm>
            <a:off x="8768446" y="3038048"/>
            <a:ext cx="3294040" cy="1630802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Research Contracts Specialists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Amanda Bennett, David </a:t>
            </a:r>
            <a:r>
              <a:rPr lang="en-GB" sz="1000" dirty="0" err="1">
                <a:solidFill>
                  <a:schemeClr val="tx1"/>
                </a:solidFill>
              </a:rPr>
              <a:t>Chittenden</a:t>
            </a:r>
            <a:r>
              <a:rPr lang="en-GB" sz="1000" dirty="0">
                <a:solidFill>
                  <a:schemeClr val="tx1"/>
                </a:solidFill>
              </a:rPr>
              <a:t>, Diane Clark, Leyla </a:t>
            </a:r>
            <a:r>
              <a:rPr lang="en-GB" sz="1000" dirty="0" err="1">
                <a:solidFill>
                  <a:schemeClr val="tx1"/>
                </a:solidFill>
              </a:rPr>
              <a:t>Esmeray</a:t>
            </a:r>
            <a:r>
              <a:rPr lang="en-GB" sz="1000" dirty="0">
                <a:solidFill>
                  <a:schemeClr val="tx1"/>
                </a:solidFill>
              </a:rPr>
              <a:t>, Dale Ghanem, Patricia Grasa-Molina, Irina </a:t>
            </a:r>
            <a:r>
              <a:rPr lang="en-GB" sz="1000" dirty="0" err="1">
                <a:solidFill>
                  <a:schemeClr val="tx1"/>
                </a:solidFill>
              </a:rPr>
              <a:t>Horodinca</a:t>
            </a:r>
            <a:r>
              <a:rPr lang="en-GB" sz="1000" dirty="0">
                <a:solidFill>
                  <a:schemeClr val="tx1"/>
                </a:solidFill>
              </a:rPr>
              <a:t>, Jonathan Milton, Alison Poole, Tiffany Shumaker, Alison Stevenson, Srishti Rani, Sheryn </a:t>
            </a:r>
            <a:r>
              <a:rPr lang="en-GB" sz="1000" dirty="0" err="1">
                <a:solidFill>
                  <a:schemeClr val="tx1"/>
                </a:solidFill>
              </a:rPr>
              <a:t>Simpson,Lucy</a:t>
            </a:r>
            <a:r>
              <a:rPr lang="en-GB" sz="1000" dirty="0">
                <a:solidFill>
                  <a:schemeClr val="tx1"/>
                </a:solidFill>
              </a:rPr>
              <a:t> Golding, Letitia </a:t>
            </a:r>
            <a:r>
              <a:rPr lang="en-GB" sz="1000" dirty="0" err="1">
                <a:solidFill>
                  <a:schemeClr val="tx1"/>
                </a:solidFill>
              </a:rPr>
              <a:t>Jean,Carlos</a:t>
            </a:r>
            <a:r>
              <a:rPr lang="en-GB" sz="1000" dirty="0">
                <a:solidFill>
                  <a:schemeClr val="tx1"/>
                </a:solidFill>
              </a:rPr>
              <a:t> Cabrera-Tejedor, Oluwatoyin Tella-Binuyo, Virginia Yanez-Gonzalez, Valentina Mione, Oluwatoyin Ololade, Vincent Ortet, Lise Castagnoli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41" name="Rectangle: Rounded Corners 140">
            <a:extLst>
              <a:ext uri="{FF2B5EF4-FFF2-40B4-BE49-F238E27FC236}">
                <a16:creationId xmlns:a16="http://schemas.microsoft.com/office/drawing/2014/main" id="{FA161AD4-1886-4447-8923-55D6AF12E1A8}"/>
              </a:ext>
            </a:extLst>
          </p:cNvPr>
          <p:cNvSpPr/>
          <p:nvPr/>
        </p:nvSpPr>
        <p:spPr>
          <a:xfrm>
            <a:off x="8971422" y="741741"/>
            <a:ext cx="2788828" cy="845386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Research Contracts Leads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Amy Richmond, Ana Serra Barros, Gavin Brown, Emily, Lloyd Claire </a:t>
            </a:r>
            <a:r>
              <a:rPr lang="en-GB" sz="1000" dirty="0" err="1">
                <a:solidFill>
                  <a:schemeClr val="tx1"/>
                </a:solidFill>
              </a:rPr>
              <a:t>Prenter</a:t>
            </a:r>
            <a:r>
              <a:rPr lang="en-GB" sz="1000" dirty="0">
                <a:solidFill>
                  <a:schemeClr val="tx1"/>
                </a:solidFill>
              </a:rPr>
              <a:t>, Caroline Hosking, Kay McNamee, Eleanor Salmon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44" name="Rectangle: Rounded Corners 143">
            <a:extLst>
              <a:ext uri="{FF2B5EF4-FFF2-40B4-BE49-F238E27FC236}">
                <a16:creationId xmlns:a16="http://schemas.microsoft.com/office/drawing/2014/main" id="{E587FE54-4F15-4108-86CB-106C96189824}"/>
              </a:ext>
            </a:extLst>
          </p:cNvPr>
          <p:cNvSpPr/>
          <p:nvPr/>
        </p:nvSpPr>
        <p:spPr>
          <a:xfrm>
            <a:off x="9159153" y="1707454"/>
            <a:ext cx="2512613" cy="1219501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Research Contracts Managers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Joshua Baylis, Ken Bedding, Bee Brown, Weidong Chen, Nicola Dixon, Ruth Fiddy, Parminder Matharu, Guillaume Pages, Dorota Pawlik,  Laura Scifo, Jack Howarth, Rebecca Tosca, Philly Howarth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47" name="Rectangle: Rounded Corners 146">
            <a:extLst>
              <a:ext uri="{FF2B5EF4-FFF2-40B4-BE49-F238E27FC236}">
                <a16:creationId xmlns:a16="http://schemas.microsoft.com/office/drawing/2014/main" id="{64E59476-EC58-484B-83F2-A9693DBC0CD8}"/>
              </a:ext>
            </a:extLst>
          </p:cNvPr>
          <p:cNvSpPr/>
          <p:nvPr/>
        </p:nvSpPr>
        <p:spPr>
          <a:xfrm>
            <a:off x="9765047" y="4760714"/>
            <a:ext cx="1300822" cy="693221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Research Contracts Associates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Lucy Barron, </a:t>
            </a:r>
            <a:r>
              <a:rPr lang="en-GB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Kate Warlow-Corcoran </a:t>
            </a:r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50" name="Rectangle: Rounded Corners 149">
            <a:extLst>
              <a:ext uri="{FF2B5EF4-FFF2-40B4-BE49-F238E27FC236}">
                <a16:creationId xmlns:a16="http://schemas.microsoft.com/office/drawing/2014/main" id="{89F6A30E-CE51-431B-8D49-3D32E75D0E30}"/>
              </a:ext>
            </a:extLst>
          </p:cNvPr>
          <p:cNvSpPr/>
          <p:nvPr/>
        </p:nvSpPr>
        <p:spPr>
          <a:xfrm>
            <a:off x="9382552" y="6402414"/>
            <a:ext cx="2065812" cy="395987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Research Contracts Administrators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Alastair Richards</a:t>
            </a:r>
          </a:p>
        </p:txBody>
      </p:sp>
      <p:sp>
        <p:nvSpPr>
          <p:cNvPr id="153" name="Rectangle: Rounded Corners 152">
            <a:extLst>
              <a:ext uri="{FF2B5EF4-FFF2-40B4-BE49-F238E27FC236}">
                <a16:creationId xmlns:a16="http://schemas.microsoft.com/office/drawing/2014/main" id="{284D93A1-2255-4061-B338-455381E1326E}"/>
              </a:ext>
            </a:extLst>
          </p:cNvPr>
          <p:cNvSpPr/>
          <p:nvPr/>
        </p:nvSpPr>
        <p:spPr>
          <a:xfrm>
            <a:off x="9305598" y="5537343"/>
            <a:ext cx="2219724" cy="702394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Senior Research Contracts Administrator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Guffi Chohdri, </a:t>
            </a:r>
            <a:r>
              <a:rPr lang="en-GB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Nuve Yazgan, </a:t>
            </a:r>
            <a:r>
              <a:rPr lang="en-GB" sz="1000" dirty="0">
                <a:solidFill>
                  <a:schemeClr val="tx1"/>
                </a:solidFill>
              </a:rPr>
              <a:t>Shannon Powell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dirty="0">
              <a:solidFill>
                <a:schemeClr val="tx1"/>
              </a:solidFill>
            </a:endParaRP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E914001-BB52-48EB-AA0E-7CF24A8A9FE2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5920588" y="1093870"/>
            <a:ext cx="0" cy="37944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560483D2-6E45-4243-BCFF-AB5175204CFE}"/>
              </a:ext>
            </a:extLst>
          </p:cNvPr>
          <p:cNvCxnSpPr>
            <a:cxnSpLocks/>
          </p:cNvCxnSpPr>
          <p:nvPr/>
        </p:nvCxnSpPr>
        <p:spPr>
          <a:xfrm>
            <a:off x="4869441" y="1327365"/>
            <a:ext cx="0" cy="2391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2E60BF47-E862-4DAA-BA41-B2B1EF52877E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7336128" y="1335081"/>
            <a:ext cx="0" cy="10493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1186DEF8-2584-4F34-81D6-7F9E196D7EE9}"/>
              </a:ext>
            </a:extLst>
          </p:cNvPr>
          <p:cNvCxnSpPr>
            <a:cxnSpLocks/>
          </p:cNvCxnSpPr>
          <p:nvPr/>
        </p:nvCxnSpPr>
        <p:spPr>
          <a:xfrm>
            <a:off x="10458321" y="1583739"/>
            <a:ext cx="0" cy="15866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5ABA19FE-7B2D-4A73-BCC0-C2510C6A63F4}"/>
              </a:ext>
            </a:extLst>
          </p:cNvPr>
          <p:cNvCxnSpPr>
            <a:cxnSpLocks/>
          </p:cNvCxnSpPr>
          <p:nvPr/>
        </p:nvCxnSpPr>
        <p:spPr>
          <a:xfrm>
            <a:off x="10458321" y="2883834"/>
            <a:ext cx="2" cy="16665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67BACF84-D252-4AF1-A94D-A0E0029760A9}"/>
              </a:ext>
            </a:extLst>
          </p:cNvPr>
          <p:cNvCxnSpPr>
            <a:cxnSpLocks/>
          </p:cNvCxnSpPr>
          <p:nvPr/>
        </p:nvCxnSpPr>
        <p:spPr>
          <a:xfrm>
            <a:off x="10415460" y="4621087"/>
            <a:ext cx="0" cy="13939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39C9F14E-6A6F-4D52-9E28-F03F22D4903F}"/>
              </a:ext>
            </a:extLst>
          </p:cNvPr>
          <p:cNvCxnSpPr>
            <a:cxnSpLocks/>
            <a:stCxn id="153" idx="2"/>
          </p:cNvCxnSpPr>
          <p:nvPr/>
        </p:nvCxnSpPr>
        <p:spPr>
          <a:xfrm flipH="1">
            <a:off x="10415458" y="6239737"/>
            <a:ext cx="2" cy="16267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30C96123-EF03-4429-94D6-27AEF7F74C33}"/>
              </a:ext>
            </a:extLst>
          </p:cNvPr>
          <p:cNvCxnSpPr>
            <a:cxnSpLocks/>
            <a:stCxn id="153" idx="0"/>
            <a:endCxn id="147" idx="2"/>
          </p:cNvCxnSpPr>
          <p:nvPr/>
        </p:nvCxnSpPr>
        <p:spPr>
          <a:xfrm flipH="1" flipV="1">
            <a:off x="10415458" y="5453935"/>
            <a:ext cx="2" cy="8340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6" name="Rectangle: Rounded Corners 175">
            <a:extLst>
              <a:ext uri="{FF2B5EF4-FFF2-40B4-BE49-F238E27FC236}">
                <a16:creationId xmlns:a16="http://schemas.microsoft.com/office/drawing/2014/main" id="{94A393AE-6F10-4D23-9665-708B745305F4}"/>
              </a:ext>
            </a:extLst>
          </p:cNvPr>
          <p:cNvSpPr/>
          <p:nvPr/>
        </p:nvSpPr>
        <p:spPr>
          <a:xfrm>
            <a:off x="2503987" y="1567435"/>
            <a:ext cx="1423040" cy="445926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Support Administrator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Carrie Batliner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53C9E2CE-F524-41B5-B335-3328D293B72B}"/>
              </a:ext>
            </a:extLst>
          </p:cNvPr>
          <p:cNvCxnSpPr>
            <a:cxnSpLocks/>
          </p:cNvCxnSpPr>
          <p:nvPr/>
        </p:nvCxnSpPr>
        <p:spPr>
          <a:xfrm>
            <a:off x="1347842" y="2877425"/>
            <a:ext cx="2" cy="16665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26FA9250-8987-447A-92A1-09BF6BDC7E0B}"/>
              </a:ext>
            </a:extLst>
          </p:cNvPr>
          <p:cNvCxnSpPr>
            <a:cxnSpLocks/>
          </p:cNvCxnSpPr>
          <p:nvPr/>
        </p:nvCxnSpPr>
        <p:spPr>
          <a:xfrm>
            <a:off x="1342331" y="3783398"/>
            <a:ext cx="2" cy="16665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47DF41EB-7F9E-48C0-B9AF-577386382955}"/>
              </a:ext>
            </a:extLst>
          </p:cNvPr>
          <p:cNvCxnSpPr>
            <a:cxnSpLocks/>
          </p:cNvCxnSpPr>
          <p:nvPr/>
        </p:nvCxnSpPr>
        <p:spPr>
          <a:xfrm>
            <a:off x="1345089" y="4695359"/>
            <a:ext cx="2" cy="16665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73F44A85-0C55-4CE1-BEA0-8AF92C62EE70}"/>
              </a:ext>
            </a:extLst>
          </p:cNvPr>
          <p:cNvCxnSpPr>
            <a:cxnSpLocks/>
          </p:cNvCxnSpPr>
          <p:nvPr/>
        </p:nvCxnSpPr>
        <p:spPr>
          <a:xfrm>
            <a:off x="1352032" y="5817653"/>
            <a:ext cx="2" cy="16665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E06F1F20-3B6A-4832-A354-18814F9A80C4}"/>
              </a:ext>
            </a:extLst>
          </p:cNvPr>
          <p:cNvCxnSpPr>
            <a:cxnSpLocks/>
            <a:stCxn id="15" idx="1"/>
            <a:endCxn id="176" idx="3"/>
          </p:cNvCxnSpPr>
          <p:nvPr/>
        </p:nvCxnSpPr>
        <p:spPr>
          <a:xfrm flipH="1" flipV="1">
            <a:off x="3927027" y="1790398"/>
            <a:ext cx="177403" cy="249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FAF0E1A6-E1BC-4068-8EDB-0D338051A725}"/>
              </a:ext>
            </a:extLst>
          </p:cNvPr>
          <p:cNvCxnSpPr>
            <a:cxnSpLocks/>
          </p:cNvCxnSpPr>
          <p:nvPr/>
        </p:nvCxnSpPr>
        <p:spPr>
          <a:xfrm>
            <a:off x="3143516" y="4944277"/>
            <a:ext cx="2" cy="16665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ED7BDE97-A632-451A-B94C-D9F1D333C903}"/>
              </a:ext>
            </a:extLst>
          </p:cNvPr>
          <p:cNvCxnSpPr>
            <a:cxnSpLocks/>
          </p:cNvCxnSpPr>
          <p:nvPr/>
        </p:nvCxnSpPr>
        <p:spPr>
          <a:xfrm>
            <a:off x="3158853" y="5891291"/>
            <a:ext cx="2" cy="16665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FBD75A3A-6C41-4CE6-870E-EC39754C31F0}"/>
              </a:ext>
            </a:extLst>
          </p:cNvPr>
          <p:cNvCxnSpPr>
            <a:cxnSpLocks/>
            <a:stCxn id="74" idx="1"/>
          </p:cNvCxnSpPr>
          <p:nvPr/>
        </p:nvCxnSpPr>
        <p:spPr>
          <a:xfrm flipH="1" flipV="1">
            <a:off x="6978757" y="3397428"/>
            <a:ext cx="318492" cy="263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302290FE-BAC1-4824-B954-5389029BB718}"/>
              </a:ext>
            </a:extLst>
          </p:cNvPr>
          <p:cNvCxnSpPr>
            <a:cxnSpLocks/>
          </p:cNvCxnSpPr>
          <p:nvPr/>
        </p:nvCxnSpPr>
        <p:spPr>
          <a:xfrm>
            <a:off x="5807146" y="2114872"/>
            <a:ext cx="0" cy="16073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BFF0A5B4-9083-459C-87BA-A8378DA9DBEA}"/>
              </a:ext>
            </a:extLst>
          </p:cNvPr>
          <p:cNvCxnSpPr>
            <a:cxnSpLocks/>
            <a:endCxn id="65" idx="1"/>
          </p:cNvCxnSpPr>
          <p:nvPr/>
        </p:nvCxnSpPr>
        <p:spPr>
          <a:xfrm flipV="1">
            <a:off x="6973119" y="5305494"/>
            <a:ext cx="333884" cy="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2A387AEF-8E92-4AD6-B2A9-3B1D7C0E74FB}"/>
              </a:ext>
            </a:extLst>
          </p:cNvPr>
          <p:cNvCxnSpPr>
            <a:cxnSpLocks/>
            <a:endCxn id="77" idx="1"/>
          </p:cNvCxnSpPr>
          <p:nvPr/>
        </p:nvCxnSpPr>
        <p:spPr>
          <a:xfrm>
            <a:off x="6976533" y="4512733"/>
            <a:ext cx="312245" cy="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E4F8446C-5D49-4E71-BDD6-F22757300F2B}"/>
              </a:ext>
            </a:extLst>
          </p:cNvPr>
          <p:cNvCxnSpPr>
            <a:cxnSpLocks/>
            <a:stCxn id="2" idx="2"/>
            <a:endCxn id="71" idx="0"/>
          </p:cNvCxnSpPr>
          <p:nvPr/>
        </p:nvCxnSpPr>
        <p:spPr>
          <a:xfrm>
            <a:off x="5798686" y="2914713"/>
            <a:ext cx="4210" cy="2072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B77B938D-6F0C-4DB2-A855-8EDE75BFFACF}"/>
              </a:ext>
            </a:extLst>
          </p:cNvPr>
          <p:cNvCxnSpPr>
            <a:cxnSpLocks/>
          </p:cNvCxnSpPr>
          <p:nvPr/>
        </p:nvCxnSpPr>
        <p:spPr>
          <a:xfrm>
            <a:off x="6978757" y="2796644"/>
            <a:ext cx="0" cy="25088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F33AD0AC-1F90-42B0-91C3-7D4406E7AC53}"/>
              </a:ext>
            </a:extLst>
          </p:cNvPr>
          <p:cNvCxnSpPr>
            <a:cxnSpLocks/>
          </p:cNvCxnSpPr>
          <p:nvPr/>
        </p:nvCxnSpPr>
        <p:spPr>
          <a:xfrm flipH="1" flipV="1">
            <a:off x="1345377" y="2093105"/>
            <a:ext cx="5679238" cy="1752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C41BF723-5C73-4607-9F2A-8C36DCDD269C}"/>
              </a:ext>
            </a:extLst>
          </p:cNvPr>
          <p:cNvCxnSpPr>
            <a:cxnSpLocks/>
          </p:cNvCxnSpPr>
          <p:nvPr/>
        </p:nvCxnSpPr>
        <p:spPr>
          <a:xfrm>
            <a:off x="7018539" y="2108983"/>
            <a:ext cx="0" cy="16282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7" name="Straight Connector 216">
            <a:extLst>
              <a:ext uri="{FF2B5EF4-FFF2-40B4-BE49-F238E27FC236}">
                <a16:creationId xmlns:a16="http://schemas.microsoft.com/office/drawing/2014/main" id="{CFB9395C-8636-457C-8B10-E875D688F3C8}"/>
              </a:ext>
            </a:extLst>
          </p:cNvPr>
          <p:cNvCxnSpPr>
            <a:cxnSpLocks/>
          </p:cNvCxnSpPr>
          <p:nvPr/>
        </p:nvCxnSpPr>
        <p:spPr>
          <a:xfrm>
            <a:off x="1348825" y="2090434"/>
            <a:ext cx="0" cy="18822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0" name="Straight Connector 219">
            <a:extLst>
              <a:ext uri="{FF2B5EF4-FFF2-40B4-BE49-F238E27FC236}">
                <a16:creationId xmlns:a16="http://schemas.microsoft.com/office/drawing/2014/main" id="{E93A2372-D29E-4396-9D2B-9325AAE3F322}"/>
              </a:ext>
            </a:extLst>
          </p:cNvPr>
          <p:cNvCxnSpPr>
            <a:cxnSpLocks/>
          </p:cNvCxnSpPr>
          <p:nvPr/>
        </p:nvCxnSpPr>
        <p:spPr>
          <a:xfrm>
            <a:off x="3137928" y="2558703"/>
            <a:ext cx="0" cy="16262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2" name="Straight Connector 221">
            <a:extLst>
              <a:ext uri="{FF2B5EF4-FFF2-40B4-BE49-F238E27FC236}">
                <a16:creationId xmlns:a16="http://schemas.microsoft.com/office/drawing/2014/main" id="{9E3F826B-B4BD-495F-A099-8DDCA66AE8EA}"/>
              </a:ext>
            </a:extLst>
          </p:cNvPr>
          <p:cNvCxnSpPr>
            <a:cxnSpLocks/>
          </p:cNvCxnSpPr>
          <p:nvPr/>
        </p:nvCxnSpPr>
        <p:spPr>
          <a:xfrm flipH="1">
            <a:off x="1953452" y="2558703"/>
            <a:ext cx="118447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7" name="Straight Connector 226">
            <a:extLst>
              <a:ext uri="{FF2B5EF4-FFF2-40B4-BE49-F238E27FC236}">
                <a16:creationId xmlns:a16="http://schemas.microsoft.com/office/drawing/2014/main" id="{78F4B6C2-895A-4C7A-912F-6ACCA690B72B}"/>
              </a:ext>
            </a:extLst>
          </p:cNvPr>
          <p:cNvCxnSpPr>
            <a:cxnSpLocks/>
          </p:cNvCxnSpPr>
          <p:nvPr/>
        </p:nvCxnSpPr>
        <p:spPr>
          <a:xfrm flipH="1">
            <a:off x="8082500" y="864246"/>
            <a:ext cx="88892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BB70681E-7283-4C2D-AD5A-315E867BAD9B}"/>
              </a:ext>
            </a:extLst>
          </p:cNvPr>
          <p:cNvCxnSpPr>
            <a:cxnSpLocks/>
            <a:endCxn id="12" idx="3"/>
          </p:cNvCxnSpPr>
          <p:nvPr/>
        </p:nvCxnSpPr>
        <p:spPr>
          <a:xfrm flipH="1">
            <a:off x="7920213" y="1732168"/>
            <a:ext cx="17854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B59DC403-D4F1-49ED-A0FE-804A41139568}"/>
              </a:ext>
            </a:extLst>
          </p:cNvPr>
          <p:cNvCxnSpPr>
            <a:cxnSpLocks/>
          </p:cNvCxnSpPr>
          <p:nvPr/>
        </p:nvCxnSpPr>
        <p:spPr>
          <a:xfrm>
            <a:off x="8071151" y="864246"/>
            <a:ext cx="11348" cy="86020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6" name="Rectangle: Rounded Corners 155">
            <a:extLst>
              <a:ext uri="{FF2B5EF4-FFF2-40B4-BE49-F238E27FC236}">
                <a16:creationId xmlns:a16="http://schemas.microsoft.com/office/drawing/2014/main" id="{6EFF4F74-D565-4DE1-86EC-C8EA2CD8D01E}"/>
              </a:ext>
            </a:extLst>
          </p:cNvPr>
          <p:cNvSpPr/>
          <p:nvPr/>
        </p:nvSpPr>
        <p:spPr>
          <a:xfrm>
            <a:off x="5479293" y="1432019"/>
            <a:ext cx="1205871" cy="546806"/>
          </a:xfrm>
          <a:prstGeom prst="roundRect">
            <a:avLst>
              <a:gd name="adj" fmla="val 1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Assistant Director Funding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 err="1">
                <a:solidFill>
                  <a:schemeClr val="tx1"/>
                </a:solidFill>
              </a:rPr>
              <a:t>Ivona</a:t>
            </a:r>
            <a:r>
              <a:rPr lang="en-GB" sz="1000" dirty="0">
                <a:solidFill>
                  <a:schemeClr val="tx1"/>
                </a:solidFill>
              </a:rPr>
              <a:t> Spill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62" name="Rectangle: Rounded Corners 161">
            <a:extLst>
              <a:ext uri="{FF2B5EF4-FFF2-40B4-BE49-F238E27FC236}">
                <a16:creationId xmlns:a16="http://schemas.microsoft.com/office/drawing/2014/main" id="{6EBBCCD3-45DF-4BBD-8393-A4743EAEF590}"/>
              </a:ext>
            </a:extLst>
          </p:cNvPr>
          <p:cNvSpPr/>
          <p:nvPr/>
        </p:nvSpPr>
        <p:spPr>
          <a:xfrm>
            <a:off x="3921660" y="4706042"/>
            <a:ext cx="1078711" cy="772744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Strategic Research Development Specialist</a:t>
            </a:r>
            <a:br>
              <a:rPr lang="en-GB" sz="1000" b="1" dirty="0">
                <a:solidFill>
                  <a:schemeClr val="tx1"/>
                </a:solidFill>
              </a:rPr>
            </a:br>
            <a:r>
              <a:rPr lang="en-GB" sz="1000" dirty="0">
                <a:solidFill>
                  <a:srgbClr val="FF0000"/>
                </a:solidFill>
              </a:rPr>
              <a:t>Vacant</a:t>
            </a:r>
          </a:p>
        </p:txBody>
      </p: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A11611B0-049C-44FD-9365-C8A22A55B404}"/>
              </a:ext>
            </a:extLst>
          </p:cNvPr>
          <p:cNvCxnSpPr>
            <a:cxnSpLocks/>
            <a:stCxn id="126" idx="2"/>
            <a:endCxn id="129" idx="0"/>
          </p:cNvCxnSpPr>
          <p:nvPr/>
        </p:nvCxnSpPr>
        <p:spPr>
          <a:xfrm flipH="1">
            <a:off x="4461017" y="3290701"/>
            <a:ext cx="3755" cy="8112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DA6C5C91-0118-4A32-A715-18F5F2941FCC}"/>
              </a:ext>
            </a:extLst>
          </p:cNvPr>
          <p:cNvCxnSpPr>
            <a:cxnSpLocks/>
            <a:stCxn id="129" idx="2"/>
            <a:endCxn id="162" idx="0"/>
          </p:cNvCxnSpPr>
          <p:nvPr/>
        </p:nvCxnSpPr>
        <p:spPr>
          <a:xfrm flipH="1">
            <a:off x="4461016" y="4621562"/>
            <a:ext cx="1" cy="8448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8B85762F-ED68-400F-99EC-A5705123A69F}"/>
              </a:ext>
            </a:extLst>
          </p:cNvPr>
          <p:cNvCxnSpPr>
            <a:cxnSpLocks/>
          </p:cNvCxnSpPr>
          <p:nvPr/>
        </p:nvCxnSpPr>
        <p:spPr>
          <a:xfrm>
            <a:off x="4441468" y="2103404"/>
            <a:ext cx="0" cy="16282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6" name="Rectangle: Rounded Corners 135">
            <a:extLst>
              <a:ext uri="{FF2B5EF4-FFF2-40B4-BE49-F238E27FC236}">
                <a16:creationId xmlns:a16="http://schemas.microsoft.com/office/drawing/2014/main" id="{53665F42-7D21-4985-A619-CE20A8A0C7EF}"/>
              </a:ext>
            </a:extLst>
          </p:cNvPr>
          <p:cNvSpPr/>
          <p:nvPr/>
        </p:nvSpPr>
        <p:spPr>
          <a:xfrm>
            <a:off x="5301207" y="88149"/>
            <a:ext cx="1238758" cy="396244"/>
          </a:xfrm>
          <a:prstGeom prst="roundRect">
            <a:avLst>
              <a:gd name="adj" fmla="val 1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Executive Director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Stephen</a:t>
            </a:r>
            <a:r>
              <a:rPr lang="en-GB" sz="1000" b="1" dirty="0">
                <a:solidFill>
                  <a:schemeClr val="tx1"/>
                </a:solidFill>
              </a:rPr>
              <a:t> </a:t>
            </a:r>
            <a:r>
              <a:rPr lang="en-GB" sz="1000" dirty="0">
                <a:solidFill>
                  <a:schemeClr val="tx1"/>
                </a:solidFill>
              </a:rPr>
              <a:t>Conway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08DBFE7A-2682-4833-A04A-537ACA0EBF5F}"/>
              </a:ext>
            </a:extLst>
          </p:cNvPr>
          <p:cNvCxnSpPr>
            <a:cxnSpLocks/>
            <a:stCxn id="136" idx="2"/>
            <a:endCxn id="7" idx="0"/>
          </p:cNvCxnSpPr>
          <p:nvPr/>
        </p:nvCxnSpPr>
        <p:spPr>
          <a:xfrm>
            <a:off x="5920586" y="484393"/>
            <a:ext cx="2" cy="16416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9" name="Rectangle: Rounded Corners 168">
            <a:extLst>
              <a:ext uri="{FF2B5EF4-FFF2-40B4-BE49-F238E27FC236}">
                <a16:creationId xmlns:a16="http://schemas.microsoft.com/office/drawing/2014/main" id="{427920BB-6433-4BFB-937E-5638AD085106}"/>
              </a:ext>
            </a:extLst>
          </p:cNvPr>
          <p:cNvSpPr/>
          <p:nvPr/>
        </p:nvSpPr>
        <p:spPr>
          <a:xfrm>
            <a:off x="6830363" y="53482"/>
            <a:ext cx="1690924" cy="718386"/>
          </a:xfrm>
          <a:prstGeom prst="roundRect">
            <a:avLst>
              <a:gd name="adj" fmla="val 1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GB" sz="1000" b="1">
                <a:solidFill>
                  <a:schemeClr val="bg2">
                    <a:lumMod val="75000"/>
                  </a:schemeClr>
                </a:solidFill>
              </a:rPr>
              <a:t>Head </a:t>
            </a:r>
            <a:r>
              <a:rPr lang="en-GB" sz="1000" b="1" dirty="0">
                <a:solidFill>
                  <a:schemeClr val="bg2">
                    <a:lumMod val="75000"/>
                  </a:schemeClr>
                </a:solidFill>
              </a:rPr>
              <a:t>of Administration and Finance</a:t>
            </a:r>
          </a:p>
          <a:p>
            <a:pPr algn="ctr"/>
            <a:r>
              <a:rPr lang="en-GB" sz="1000" dirty="0">
                <a:solidFill>
                  <a:schemeClr val="bg2">
                    <a:lumMod val="75000"/>
                  </a:schemeClr>
                </a:solidFill>
              </a:rPr>
              <a:t>Richard Somerville (A&amp;F)</a:t>
            </a:r>
            <a:br>
              <a:rPr lang="en-GB" sz="1000" dirty="0">
                <a:solidFill>
                  <a:schemeClr val="bg2">
                    <a:lumMod val="75000"/>
                  </a:schemeClr>
                </a:solidFill>
              </a:rPr>
            </a:br>
            <a:endParaRPr lang="en-GB" sz="1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70" name="Rectangle: Rounded Corners 169">
            <a:extLst>
              <a:ext uri="{FF2B5EF4-FFF2-40B4-BE49-F238E27FC236}">
                <a16:creationId xmlns:a16="http://schemas.microsoft.com/office/drawing/2014/main" id="{306B2F3E-DAFA-4236-A864-2C641542739C}"/>
              </a:ext>
            </a:extLst>
          </p:cNvPr>
          <p:cNvSpPr/>
          <p:nvPr/>
        </p:nvSpPr>
        <p:spPr>
          <a:xfrm>
            <a:off x="9305595" y="125796"/>
            <a:ext cx="1306478" cy="551873"/>
          </a:xfrm>
          <a:prstGeom prst="roundRect">
            <a:avLst>
              <a:gd name="adj" fmla="val 10000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bg2">
                    <a:lumMod val="75000"/>
                  </a:schemeClr>
                </a:solidFill>
              </a:rPr>
              <a:t>Executive Assistant to Stephen Conway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bg2">
                    <a:lumMod val="75000"/>
                  </a:schemeClr>
                </a:solidFill>
              </a:rPr>
              <a:t>Emily Dyer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5726569D-DD8D-4385-98A1-509B7EAA521D}"/>
              </a:ext>
            </a:extLst>
          </p:cNvPr>
          <p:cNvCxnSpPr>
            <a:cxnSpLocks/>
            <a:stCxn id="136" idx="3"/>
          </p:cNvCxnSpPr>
          <p:nvPr/>
        </p:nvCxnSpPr>
        <p:spPr>
          <a:xfrm>
            <a:off x="6539965" y="286271"/>
            <a:ext cx="29039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3D74827F-9D72-441C-A574-A8CC55519F18}"/>
              </a:ext>
            </a:extLst>
          </p:cNvPr>
          <p:cNvCxnSpPr>
            <a:cxnSpLocks/>
            <a:stCxn id="169" idx="3"/>
            <a:endCxn id="170" idx="1"/>
          </p:cNvCxnSpPr>
          <p:nvPr/>
        </p:nvCxnSpPr>
        <p:spPr>
          <a:xfrm flipV="1">
            <a:off x="8521287" y="401733"/>
            <a:ext cx="784308" cy="1094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4" name="Rectangle 183">
            <a:extLst>
              <a:ext uri="{FF2B5EF4-FFF2-40B4-BE49-F238E27FC236}">
                <a16:creationId xmlns:a16="http://schemas.microsoft.com/office/drawing/2014/main" id="{423E2430-3C57-4BF8-91EF-DDEA3587C96C}"/>
              </a:ext>
            </a:extLst>
          </p:cNvPr>
          <p:cNvSpPr/>
          <p:nvPr/>
        </p:nvSpPr>
        <p:spPr>
          <a:xfrm>
            <a:off x="45527" y="1152472"/>
            <a:ext cx="232125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latin typeface="Calibri" panose="020F0502020204030204" pitchFamily="34" charset="0"/>
                <a:cs typeface="Calibri" panose="020F0502020204030204" pitchFamily="34" charset="0"/>
              </a:rPr>
              <a:t>Last Updated </a:t>
            </a:r>
            <a:fld id="{CBA4C9E2-F097-41C0-A1C3-E453BD4F099C}" type="datetime4">
              <a:rPr lang="en-GB" sz="1200" b="1" smtClean="0">
                <a:latin typeface="Calibri" panose="020F0502020204030204" pitchFamily="34" charset="0"/>
                <a:cs typeface="Calibri" panose="020F0502020204030204" pitchFamily="34" charset="0"/>
              </a:rPr>
              <a:t>30 July 2025</a:t>
            </a:fld>
            <a:endParaRPr lang="en-GB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BCA3A16C-408E-4FD0-9DAA-293D9957CA25}"/>
              </a:ext>
            </a:extLst>
          </p:cNvPr>
          <p:cNvCxnSpPr>
            <a:cxnSpLocks/>
            <a:endCxn id="156" idx="2"/>
          </p:cNvCxnSpPr>
          <p:nvPr/>
        </p:nvCxnSpPr>
        <p:spPr>
          <a:xfrm flipV="1">
            <a:off x="6082229" y="1978825"/>
            <a:ext cx="0" cy="13015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51FD266-03DC-9E63-CA8E-F42644624605}"/>
              </a:ext>
            </a:extLst>
          </p:cNvPr>
          <p:cNvSpPr/>
          <p:nvPr/>
        </p:nvSpPr>
        <p:spPr>
          <a:xfrm>
            <a:off x="5162993" y="2249798"/>
            <a:ext cx="1271385" cy="664915"/>
          </a:xfrm>
          <a:prstGeom prst="roundRect">
            <a:avLst>
              <a:gd name="adj" fmla="val 10000"/>
            </a:avLst>
          </a:prstGeom>
          <a:solidFill>
            <a:srgbClr val="D1B7F7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40" tIns="45720" rIns="91440" bIns="45720" anchor="t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International Research Assurance Specialist</a:t>
            </a:r>
          </a:p>
          <a:p>
            <a:pPr algn="ctr"/>
            <a:r>
              <a:rPr lang="en-GB" sz="1000" dirty="0">
                <a:solidFill>
                  <a:srgbClr val="FF0000"/>
                </a:solidFill>
                <a:ea typeface="Calibri"/>
                <a:cs typeface="Calibri"/>
              </a:rPr>
              <a:t>Vacant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232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0b56d17-87fc-4445-b0bf-f1c1e3ebc521">
      <Terms xmlns="http://schemas.microsoft.com/office/infopath/2007/PartnerControls"/>
    </lcf76f155ced4ddcb4097134ff3c332f>
    <TaxCatchAll xmlns="11e6abe7-4700-48f8-ab1c-2188d8ed555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0C72B201049E4CBD679104FC5B9564" ma:contentTypeVersion="14" ma:contentTypeDescription="Create a new document." ma:contentTypeScope="" ma:versionID="2aa2e65d8faa484f6e778233e54736eb">
  <xsd:schema xmlns:xsd="http://www.w3.org/2001/XMLSchema" xmlns:xs="http://www.w3.org/2001/XMLSchema" xmlns:p="http://schemas.microsoft.com/office/2006/metadata/properties" xmlns:ns2="f0b56d17-87fc-4445-b0bf-f1c1e3ebc521" xmlns:ns3="11e6abe7-4700-48f8-ab1c-2188d8ed5552" targetNamespace="http://schemas.microsoft.com/office/2006/metadata/properties" ma:root="true" ma:fieldsID="049aee4fc9037e6c27f7a2b6ac225d6f" ns2:_="" ns3:_="">
    <xsd:import namespace="f0b56d17-87fc-4445-b0bf-f1c1e3ebc521"/>
    <xsd:import namespace="11e6abe7-4700-48f8-ab1c-2188d8ed55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b56d17-87fc-4445-b0bf-f1c1e3ebc5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1eeb44a9-b924-44d0-8ed9-f8b504a4ba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e6abe7-4700-48f8-ab1c-2188d8ed5552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77260241-406a-472c-b803-88d8f1063ce4}" ma:internalName="TaxCatchAll" ma:showField="CatchAllData" ma:web="11e6abe7-4700-48f8-ab1c-2188d8ed55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4A8706E-6CEE-4A89-B25D-4BFFCF033D7B}">
  <ds:schemaRefs>
    <ds:schemaRef ds:uri="http://purl.org/dc/dcmitype/"/>
    <ds:schemaRef ds:uri="http://purl.org/dc/elements/1.1/"/>
    <ds:schemaRef ds:uri="http://www.w3.org/XML/1998/namespace"/>
    <ds:schemaRef ds:uri="11e6abe7-4700-48f8-ab1c-2188d8ed5552"/>
    <ds:schemaRef ds:uri="f0b56d17-87fc-4445-b0bf-f1c1e3ebc521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6B86D9FD-C680-4A5C-9CFB-F709CAEC2AB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75CB2D-EC23-440C-924C-FD7F86DA62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b56d17-87fc-4445-b0bf-f1c1e3ebc521"/>
    <ds:schemaRef ds:uri="11e6abe7-4700-48f8-ab1c-2188d8ed55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1515</TotalTime>
  <Words>397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Batliner</dc:creator>
  <cp:lastModifiedBy>Priscilla Warner</cp:lastModifiedBy>
  <cp:revision>116</cp:revision>
  <dcterms:created xsi:type="dcterms:W3CDTF">2024-09-03T11:10:51Z</dcterms:created>
  <dcterms:modified xsi:type="dcterms:W3CDTF">2025-07-30T12:21:46Z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0x010100710C72B201049E4CBD679104FC5B9564</vt:lpwstr>
  </property>
  <property fmtid="{D5CDD505-2E9C-101B-9397-08002B2CF9AE}" pid="3" name="MediaServiceImageTags">
    <vt:lpwstr/>
  </property>
</Properties>
</file>