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99FFCC"/>
    <a:srgbClr val="CCCCFF"/>
    <a:srgbClr val="94E0E8"/>
    <a:srgbClr val="BEE2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545" autoAdjust="0"/>
    <p:restoredTop sz="96374" autoAdjust="0"/>
  </p:normalViewPr>
  <p:slideViewPr>
    <p:cSldViewPr snapToGrid="0">
      <p:cViewPr varScale="1">
        <p:scale>
          <a:sx n="113" d="100"/>
          <a:sy n="113" d="100"/>
        </p:scale>
        <p:origin x="11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CED0E-A98C-4FD0-ADC9-0B9DDAFF73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63CE94-C05F-498F-AFE9-0836C05CD8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A76AA4-3C17-48BE-A926-22A34E81E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5C12-77B5-4F41-A6CE-C74AD7037191}" type="datetimeFigureOut">
              <a:rPr lang="en-GB" smtClean="0"/>
              <a:t>30/01/2025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B95649-BD46-4461-95B9-4E5CE988A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3DB0A5-7C11-4099-8482-456BEE8B3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A5D6-F144-4567-B3B2-9B7023ABB5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5961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A3375-FEC1-4752-A86E-2258B0968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E617B6-5FDA-4358-A9A6-67EEDA6D40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973F87-A874-4EF6-9FF6-4EBB35786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5C12-77B5-4F41-A6CE-C74AD7037191}" type="datetimeFigureOut">
              <a:rPr lang="en-GB" smtClean="0"/>
              <a:t>30/01/2025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EACBC3-553B-4F88-9FA0-14F955B5C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ECA769-467E-4787-B1EA-51657E578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A5D6-F144-4567-B3B2-9B7023ABB5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8231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C4D2B96-E8E4-43F6-9931-054B25788B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0648F5-F1C6-49D9-9094-9016E400B4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602916-7A0A-4B9A-B454-CE310A7C5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5C12-77B5-4F41-A6CE-C74AD7037191}" type="datetimeFigureOut">
              <a:rPr lang="en-GB" smtClean="0"/>
              <a:t>30/01/2025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43BE87-9651-4510-9995-49B6E7F12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36C5A1-BF51-4820-BD27-EF148A3CC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A5D6-F144-4567-B3B2-9B7023ABB5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9995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EDA4B-2E5F-487A-B0D1-AFB95EADD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4B27E0-37AD-4679-B946-E542E20430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AFAA57-368B-407A-B50D-9FDC2D427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5C12-77B5-4F41-A6CE-C74AD7037191}" type="datetimeFigureOut">
              <a:rPr lang="en-GB" smtClean="0"/>
              <a:t>30/01/2025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C5DB15-C290-4653-8DA7-D698289D7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AF2E03-1CE6-4931-B440-7A7FCE60B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A5D6-F144-4567-B3B2-9B7023ABB5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6095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58FA0-136B-4148-8AE9-63762C386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9525AF-DB52-4E1C-B4C2-37552EB71C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2E62BB-8BF4-44E3-A67B-3543EB9AD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5C12-77B5-4F41-A6CE-C74AD7037191}" type="datetimeFigureOut">
              <a:rPr lang="en-GB" smtClean="0"/>
              <a:t>30/01/2025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5C3CDF-A880-4D71-B5E7-8F3A03277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B487C9-59CC-49EA-B451-100B0E90F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A5D6-F144-4567-B3B2-9B7023ABB5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8623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7C8E8-ADF6-4FD7-B24C-BA2D6E98E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BB6702-A1BC-4431-AD71-0065B85AD8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FC78C4-2507-4095-87D1-8DF065383F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76299B-075F-472B-9B81-46374AE973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5C12-77B5-4F41-A6CE-C74AD7037191}" type="datetimeFigureOut">
              <a:rPr lang="en-GB" smtClean="0"/>
              <a:t>30/01/2025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F31CA2-0573-4FA5-BFE6-487064DD0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181D84-BAF6-4058-8671-071BF1EB8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A5D6-F144-4567-B3B2-9B7023ABB5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5513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94BE2-94C3-46AB-8954-6571577A1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5DFC7D-F6D3-461B-B2A0-CC09272FD4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ADB2DF-4F66-4C80-9D2E-D56EA009C1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FA5262-00C0-4702-95AF-3262789B00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B80DE5-6A08-4669-BD36-D74BFD733D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7FD167-79F5-4A68-BF72-87CE4E87B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5C12-77B5-4F41-A6CE-C74AD7037191}" type="datetimeFigureOut">
              <a:rPr lang="en-GB" smtClean="0"/>
              <a:t>30/01/2025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DC3DD9-B434-4A8C-963C-48C8E4D17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BDDAFF-C84E-40F5-9F78-13709D145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A5D6-F144-4567-B3B2-9B7023ABB5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806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3CD45-AE43-4327-ADCC-4CA990867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754C31-8C9F-436A-BD48-8E8F6C91D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5C12-77B5-4F41-A6CE-C74AD7037191}" type="datetimeFigureOut">
              <a:rPr lang="en-GB" smtClean="0"/>
              <a:t>30/01/2025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C65CD9-45D3-4398-B0A0-82ECD0AA6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2E2B68-3336-4C2C-BDB1-F19B54F3B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A5D6-F144-4567-B3B2-9B7023ABB5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0745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38951A-0406-4C6F-8535-05D657F3D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5C12-77B5-4F41-A6CE-C74AD7037191}" type="datetimeFigureOut">
              <a:rPr lang="en-GB" smtClean="0"/>
              <a:t>30/01/2025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E73CAC-9299-4F6B-B87E-410F9D0F2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406DD5-BF71-450F-80A8-6F1343770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A5D6-F144-4567-B3B2-9B7023ABB5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2008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31158-627B-4489-B9A5-4DD2F25C3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B7D83F-47C6-456D-9795-BD34D05344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5E329F-FAF8-40C0-8B41-CA41B7CA06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B4122D-2129-452C-8422-345316259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5C12-77B5-4F41-A6CE-C74AD7037191}" type="datetimeFigureOut">
              <a:rPr lang="en-GB" smtClean="0"/>
              <a:t>30/01/2025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2E53A0-83CC-43F2-9D1C-A28A98DA0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27662D-F006-4537-9A30-D2EBB037B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A5D6-F144-4567-B3B2-9B7023ABB5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8091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919D1-35DC-4A7C-A4FE-FCBAE98631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0DEC70-CD48-4A34-AA2F-C15D0F0120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A4CE74-BE77-4323-A5D9-0D3A8DE277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DAE8A9-DF08-4228-A12A-A225DF945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5C12-77B5-4F41-A6CE-C74AD7037191}" type="datetimeFigureOut">
              <a:rPr lang="en-GB" smtClean="0"/>
              <a:t>30/01/2025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CAE134-D08F-4045-8894-E428284B0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B14F8C-ACCB-4EDD-A845-4EF56FACD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2A5D6-F144-4567-B3B2-9B7023ABB5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491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B49FB-DD08-411D-9195-D5F67A41C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AC4D6A-30F4-42D6-97D7-AE1D36C668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D43B75-97F3-49A5-B8E1-50C0DC143F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B5C12-77B5-4F41-A6CE-C74AD7037191}" type="datetimeFigureOut">
              <a:rPr lang="en-GB" smtClean="0"/>
              <a:t>30/01/2025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0A9411-4FEF-4151-BE68-79E6F0E287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4D0245-B055-46C7-83BC-8251FCBB54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2A5D6-F144-4567-B3B2-9B7023ABB5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972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researchsupport.admin.ox.ac.uk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" name="Picture 111" descr="Text&#10;&#10;Description automatically generated with medium confidence">
            <a:hlinkClick r:id="rId2"/>
            <a:extLst>
              <a:ext uri="{FF2B5EF4-FFF2-40B4-BE49-F238E27FC236}">
                <a16:creationId xmlns:a16="http://schemas.microsoft.com/office/drawing/2014/main" id="{9416516E-A7BE-4F6B-AAA1-17662AF312A8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14" y="53483"/>
            <a:ext cx="2077085" cy="892810"/>
          </a:xfrm>
          <a:prstGeom prst="rect">
            <a:avLst/>
          </a:prstGeom>
          <a:noFill/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8F7C9BDB-1CFB-411F-AAB4-4A0E72875D00}"/>
              </a:ext>
            </a:extLst>
          </p:cNvPr>
          <p:cNvSpPr/>
          <p:nvPr/>
        </p:nvSpPr>
        <p:spPr>
          <a:xfrm>
            <a:off x="34742" y="960913"/>
            <a:ext cx="179405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000" b="1" dirty="0">
                <a:latin typeface="Calibri" panose="020F0502020204030204" pitchFamily="34" charset="0"/>
                <a:cs typeface="Calibri" panose="020F0502020204030204" pitchFamily="34" charset="0"/>
              </a:rPr>
              <a:t>Admin and Finance Team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3FA8052-7731-4374-8853-EB697ED9663F}"/>
              </a:ext>
            </a:extLst>
          </p:cNvPr>
          <p:cNvSpPr/>
          <p:nvPr/>
        </p:nvSpPr>
        <p:spPr>
          <a:xfrm>
            <a:off x="45527" y="1152472"/>
            <a:ext cx="232125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b="1" dirty="0">
                <a:latin typeface="Calibri" panose="020F0502020204030204" pitchFamily="34" charset="0"/>
                <a:cs typeface="Calibri" panose="020F0502020204030204" pitchFamily="34" charset="0"/>
              </a:rPr>
              <a:t>Last Updated </a:t>
            </a:r>
            <a:fld id="{CBA4C9E2-F097-41C0-A1C3-E453BD4F099C}" type="datetime4">
              <a:rPr lang="en-GB" sz="1200" b="1" smtClean="0">
                <a:latin typeface="Calibri" panose="020F0502020204030204" pitchFamily="34" charset="0"/>
                <a:cs typeface="Calibri" panose="020F0502020204030204" pitchFamily="34" charset="0"/>
              </a:rPr>
              <a:t>30 January 2025</a:t>
            </a:fld>
            <a:endParaRPr lang="en-GB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9216D9C2-6418-4F45-B909-2F73995C1D46}"/>
              </a:ext>
            </a:extLst>
          </p:cNvPr>
          <p:cNvGrpSpPr/>
          <p:nvPr/>
        </p:nvGrpSpPr>
        <p:grpSpPr>
          <a:xfrm>
            <a:off x="233803" y="1621030"/>
            <a:ext cx="10639083" cy="3214105"/>
            <a:chOff x="2500325" y="1429471"/>
            <a:chExt cx="7603152" cy="2409615"/>
          </a:xfrm>
        </p:grpSpPr>
        <p:sp>
          <p:nvSpPr>
            <p:cNvPr id="95" name="Rectangle: Rounded Corners 94">
              <a:extLst>
                <a:ext uri="{FF2B5EF4-FFF2-40B4-BE49-F238E27FC236}">
                  <a16:creationId xmlns:a16="http://schemas.microsoft.com/office/drawing/2014/main" id="{43E8FC6C-D6F1-4B3A-AD61-AAC0E19EA45F}"/>
                </a:ext>
              </a:extLst>
            </p:cNvPr>
            <p:cNvSpPr/>
            <p:nvPr/>
          </p:nvSpPr>
          <p:spPr>
            <a:xfrm>
              <a:off x="7983267" y="2547314"/>
              <a:ext cx="1322653" cy="1129991"/>
            </a:xfrm>
            <a:prstGeom prst="roundRect">
              <a:avLst>
                <a:gd name="adj" fmla="val 10000"/>
              </a:avLst>
            </a:prstGeom>
            <a:solidFill>
              <a:srgbClr val="FF9966"/>
            </a:solidFill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/>
            <a:lstStyle/>
            <a:p>
              <a:pPr algn="ctr"/>
              <a:r>
                <a:rPr lang="en-GB" b="1" dirty="0">
                  <a:solidFill>
                    <a:schemeClr val="tx1"/>
                  </a:solidFill>
                </a:rPr>
                <a:t>Head of Administration and Finance</a:t>
              </a:r>
            </a:p>
            <a:p>
              <a:pPr algn="ctr"/>
              <a:r>
                <a:rPr lang="en-GB" dirty="0">
                  <a:solidFill>
                    <a:schemeClr val="tx1"/>
                  </a:solidFill>
                </a:rPr>
                <a:t>Richard Somerville</a:t>
              </a:r>
            </a:p>
          </p:txBody>
        </p:sp>
        <p:sp>
          <p:nvSpPr>
            <p:cNvPr id="126" name="Rectangle: Rounded Corners 125">
              <a:extLst>
                <a:ext uri="{FF2B5EF4-FFF2-40B4-BE49-F238E27FC236}">
                  <a16:creationId xmlns:a16="http://schemas.microsoft.com/office/drawing/2014/main" id="{FD0A9632-C39F-47AE-A23B-EDC802CB1310}"/>
                </a:ext>
              </a:extLst>
            </p:cNvPr>
            <p:cNvSpPr/>
            <p:nvPr/>
          </p:nvSpPr>
          <p:spPr>
            <a:xfrm>
              <a:off x="3755263" y="2541350"/>
              <a:ext cx="1131336" cy="1297736"/>
            </a:xfrm>
            <a:prstGeom prst="roundRect">
              <a:avLst>
                <a:gd name="adj" fmla="val 10000"/>
              </a:avLst>
            </a:prstGeom>
            <a:solidFill>
              <a:srgbClr val="FF9966"/>
            </a:solidFill>
            <a:ln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/>
            <a:lstStyle/>
            <a:p>
              <a:pPr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b="1" dirty="0"/>
                <a:t>Interim Director of Research Funding and Contracts</a:t>
              </a:r>
            </a:p>
            <a:p>
              <a:pPr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dirty="0">
                  <a:solidFill>
                    <a:schemeClr val="tx1"/>
                  </a:solidFill>
                </a:rPr>
                <a:t>Carly Banner</a:t>
              </a:r>
            </a:p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dirty="0">
                <a:solidFill>
                  <a:srgbClr val="FF0000"/>
                </a:solidFill>
              </a:endParaRPr>
            </a:p>
          </p:txBody>
        </p: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AE914001-BB52-48EB-AA0E-7CF24A8A9FE2}"/>
                </a:ext>
              </a:extLst>
            </p:cNvPr>
            <p:cNvCxnSpPr>
              <a:cxnSpLocks/>
            </p:cNvCxnSpPr>
            <p:nvPr/>
          </p:nvCxnSpPr>
          <p:spPr>
            <a:xfrm>
              <a:off x="6390605" y="2001572"/>
              <a:ext cx="0" cy="34911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10" name="Straight Connector 209">
              <a:extLst>
                <a:ext uri="{FF2B5EF4-FFF2-40B4-BE49-F238E27FC236}">
                  <a16:creationId xmlns:a16="http://schemas.microsoft.com/office/drawing/2014/main" id="{F33AD0AC-1F90-42B0-91C3-7D4406E7AC5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065994" y="2352317"/>
              <a:ext cx="7037483" cy="16934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16" name="Straight Connector 215">
              <a:extLst>
                <a:ext uri="{FF2B5EF4-FFF2-40B4-BE49-F238E27FC236}">
                  <a16:creationId xmlns:a16="http://schemas.microsoft.com/office/drawing/2014/main" id="{3194BC72-594C-4733-ACBA-5E00F86A8D0B}"/>
                </a:ext>
              </a:extLst>
            </p:cNvPr>
            <p:cNvCxnSpPr>
              <a:cxnSpLocks/>
              <a:endCxn id="126" idx="0"/>
            </p:cNvCxnSpPr>
            <p:nvPr/>
          </p:nvCxnSpPr>
          <p:spPr>
            <a:xfrm>
              <a:off x="4320931" y="2344723"/>
              <a:ext cx="0" cy="19662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17" name="Straight Connector 216">
              <a:extLst>
                <a:ext uri="{FF2B5EF4-FFF2-40B4-BE49-F238E27FC236}">
                  <a16:creationId xmlns:a16="http://schemas.microsoft.com/office/drawing/2014/main" id="{CFB9395C-8636-457C-8B10-E875D688F3C8}"/>
                </a:ext>
              </a:extLst>
            </p:cNvPr>
            <p:cNvCxnSpPr>
              <a:cxnSpLocks/>
              <a:endCxn id="95" idx="0"/>
            </p:cNvCxnSpPr>
            <p:nvPr/>
          </p:nvCxnSpPr>
          <p:spPr>
            <a:xfrm>
              <a:off x="8644594" y="2350685"/>
              <a:ext cx="0" cy="19662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79" name="Rectangle: Rounded Corners 278">
              <a:extLst>
                <a:ext uri="{FF2B5EF4-FFF2-40B4-BE49-F238E27FC236}">
                  <a16:creationId xmlns:a16="http://schemas.microsoft.com/office/drawing/2014/main" id="{675E28D4-5193-4DBF-9C2F-ED85DD1A29F6}"/>
                </a:ext>
              </a:extLst>
            </p:cNvPr>
            <p:cNvSpPr/>
            <p:nvPr/>
          </p:nvSpPr>
          <p:spPr>
            <a:xfrm>
              <a:off x="2500325" y="2552175"/>
              <a:ext cx="1131336" cy="1119179"/>
            </a:xfrm>
            <a:prstGeom prst="roundRect">
              <a:avLst>
                <a:gd name="adj" fmla="val 10000"/>
              </a:avLst>
            </a:prstGeom>
            <a:solidFill>
              <a:srgbClr val="FF9966"/>
            </a:solidFill>
            <a:ln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/>
            <a:lstStyle/>
            <a:p>
              <a:pPr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b="1" dirty="0"/>
                <a:t>Director of Innovation and Engagement</a:t>
              </a:r>
            </a:p>
            <a:p>
              <a:pPr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dirty="0">
                  <a:solidFill>
                    <a:schemeClr val="tx1"/>
                  </a:solidFill>
                </a:rPr>
                <a:t>Olga Kozlova</a:t>
              </a:r>
            </a:p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dirty="0">
                <a:solidFill>
                  <a:srgbClr val="FF0000"/>
                </a:solidFill>
              </a:endParaRPr>
            </a:p>
          </p:txBody>
        </p:sp>
        <p:cxnSp>
          <p:nvCxnSpPr>
            <p:cNvPr id="280" name="Straight Connector 279">
              <a:extLst>
                <a:ext uri="{FF2B5EF4-FFF2-40B4-BE49-F238E27FC236}">
                  <a16:creationId xmlns:a16="http://schemas.microsoft.com/office/drawing/2014/main" id="{E4C296A8-214A-4524-B8F7-B2172FCD6AA6}"/>
                </a:ext>
              </a:extLst>
            </p:cNvPr>
            <p:cNvCxnSpPr>
              <a:cxnSpLocks/>
              <a:endCxn id="279" idx="0"/>
            </p:cNvCxnSpPr>
            <p:nvPr/>
          </p:nvCxnSpPr>
          <p:spPr>
            <a:xfrm>
              <a:off x="3065993" y="2355550"/>
              <a:ext cx="0" cy="196625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84" name="Rectangle: Rounded Corners 283">
              <a:extLst>
                <a:ext uri="{FF2B5EF4-FFF2-40B4-BE49-F238E27FC236}">
                  <a16:creationId xmlns:a16="http://schemas.microsoft.com/office/drawing/2014/main" id="{23190B87-F3B9-4AB0-AABB-252BAC26179A}"/>
                </a:ext>
              </a:extLst>
            </p:cNvPr>
            <p:cNvSpPr/>
            <p:nvPr/>
          </p:nvSpPr>
          <p:spPr>
            <a:xfrm>
              <a:off x="5010201" y="2541350"/>
              <a:ext cx="1524857" cy="1297736"/>
            </a:xfrm>
            <a:prstGeom prst="roundRect">
              <a:avLst>
                <a:gd name="adj" fmla="val 10000"/>
              </a:avLst>
            </a:prstGeom>
            <a:solidFill>
              <a:srgbClr val="FF9966"/>
            </a:solidFill>
            <a:ln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/>
            <a:lstStyle/>
            <a:p>
              <a:pPr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b="1" dirty="0"/>
                <a:t>Director of Research, Governance, Ethics and Assurance</a:t>
              </a:r>
            </a:p>
            <a:p>
              <a:pPr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dirty="0">
                  <a:solidFill>
                    <a:schemeClr val="tx1"/>
                  </a:solidFill>
                </a:rPr>
                <a:t>Ferdousi Chowdhury</a:t>
              </a:r>
            </a:p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dirty="0">
                <a:solidFill>
                  <a:srgbClr val="FF0000"/>
                </a:solidFill>
              </a:endParaRPr>
            </a:p>
          </p:txBody>
        </p:sp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50B7E079-7DAE-4CFC-864F-ED4520DF0F71}"/>
                </a:ext>
              </a:extLst>
            </p:cNvPr>
            <p:cNvSpPr/>
            <p:nvPr/>
          </p:nvSpPr>
          <p:spPr>
            <a:xfrm>
              <a:off x="5444247" y="1464122"/>
              <a:ext cx="1876421" cy="536056"/>
            </a:xfrm>
            <a:prstGeom prst="roundRect">
              <a:avLst>
                <a:gd name="adj" fmla="val 10000"/>
              </a:avLst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algn="ctr"/>
              <a:r>
                <a:rPr lang="en-GB" b="1" dirty="0">
                  <a:solidFill>
                    <a:schemeClr val="tx1"/>
                  </a:solidFill>
                </a:rPr>
                <a:t>Executive Director</a:t>
              </a:r>
            </a:p>
            <a:p>
              <a:pPr algn="ctr"/>
              <a:r>
                <a:rPr lang="en-GB" dirty="0">
                  <a:solidFill>
                    <a:schemeClr val="tx1"/>
                  </a:solidFill>
                </a:rPr>
                <a:t>Stephen Conway</a:t>
              </a:r>
            </a:p>
          </p:txBody>
        </p: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3E445C32-BCFA-46E8-9D8B-5D17A0A01C14}"/>
                </a:ext>
              </a:extLst>
            </p:cNvPr>
            <p:cNvCxnSpPr>
              <a:cxnSpLocks/>
              <a:endCxn id="284" idx="0"/>
            </p:cNvCxnSpPr>
            <p:nvPr/>
          </p:nvCxnSpPr>
          <p:spPr>
            <a:xfrm>
              <a:off x="5772630" y="2352317"/>
              <a:ext cx="0" cy="189033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73" name="Rectangle: Rounded Corners 272">
              <a:extLst>
                <a:ext uri="{FF2B5EF4-FFF2-40B4-BE49-F238E27FC236}">
                  <a16:creationId xmlns:a16="http://schemas.microsoft.com/office/drawing/2014/main" id="{B41748E6-92D7-4E65-BEC0-E9FEB6118D6A}"/>
                </a:ext>
              </a:extLst>
            </p:cNvPr>
            <p:cNvSpPr/>
            <p:nvPr/>
          </p:nvSpPr>
          <p:spPr>
            <a:xfrm>
              <a:off x="7558392" y="1429471"/>
              <a:ext cx="1201005" cy="721354"/>
            </a:xfrm>
            <a:prstGeom prst="roundRect">
              <a:avLst>
                <a:gd name="adj" fmla="val 10000"/>
              </a:avLst>
            </a:prstGeom>
            <a:solidFill>
              <a:srgbClr val="99FFCC"/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pPr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b="1" dirty="0">
                  <a:solidFill>
                    <a:schemeClr val="bg1">
                      <a:lumMod val="75000"/>
                    </a:schemeClr>
                  </a:solidFill>
                </a:rPr>
                <a:t>Executive Assistant</a:t>
              </a:r>
            </a:p>
            <a:p>
              <a:pPr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dirty="0">
                  <a:solidFill>
                    <a:schemeClr val="bg1">
                      <a:lumMod val="75000"/>
                    </a:schemeClr>
                  </a:solidFill>
                </a:rPr>
                <a:t>Emily Dyer</a:t>
              </a:r>
            </a:p>
          </p:txBody>
        </p: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00470E3B-F375-4CF1-B713-4294EFB7FFA7}"/>
                </a:ext>
              </a:extLst>
            </p:cNvPr>
            <p:cNvCxnSpPr>
              <a:cxnSpLocks/>
              <a:endCxn id="28" idx="0"/>
            </p:cNvCxnSpPr>
            <p:nvPr/>
          </p:nvCxnSpPr>
          <p:spPr>
            <a:xfrm>
              <a:off x="7259162" y="2344722"/>
              <a:ext cx="1" cy="196629"/>
            </a:xfrm>
            <a:prstGeom prst="line">
              <a:avLst/>
            </a:prstGeom>
            <a:solidFill>
              <a:srgbClr val="FF9966"/>
            </a:solidFill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8" name="Rectangle: Rounded Corners 27">
              <a:extLst>
                <a:ext uri="{FF2B5EF4-FFF2-40B4-BE49-F238E27FC236}">
                  <a16:creationId xmlns:a16="http://schemas.microsoft.com/office/drawing/2014/main" id="{EBD63CEC-5B76-49B4-8EE3-F2B29CAA5432}"/>
                </a:ext>
              </a:extLst>
            </p:cNvPr>
            <p:cNvSpPr/>
            <p:nvPr/>
          </p:nvSpPr>
          <p:spPr>
            <a:xfrm>
              <a:off x="6658660" y="2541351"/>
              <a:ext cx="1201005" cy="1129992"/>
            </a:xfrm>
            <a:prstGeom prst="roundRect">
              <a:avLst>
                <a:gd name="adj" fmla="val 10000"/>
              </a:avLst>
            </a:prstGeom>
            <a:solidFill>
              <a:srgbClr val="FF9966"/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pPr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Director of Research Strategy and Policy Unit</a:t>
              </a:r>
            </a:p>
            <a:p>
              <a:pPr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dirty="0">
                  <a:solidFill>
                    <a:schemeClr val="tx1"/>
                  </a:solidFill>
                </a:rPr>
                <a:t>Tanita Casci</a:t>
              </a:r>
            </a:p>
            <a:p>
              <a:pPr algn="ctr"/>
              <a:endParaRPr lang="en-GB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5617F7E1-AAAD-4994-A5A4-C803DBC6FDA5}"/>
                </a:ext>
              </a:extLst>
            </p:cNvPr>
            <p:cNvCxnSpPr>
              <a:cxnSpLocks/>
            </p:cNvCxnSpPr>
            <p:nvPr/>
          </p:nvCxnSpPr>
          <p:spPr>
            <a:xfrm>
              <a:off x="7338055" y="1729452"/>
              <a:ext cx="220337" cy="0"/>
            </a:xfrm>
            <a:prstGeom prst="line">
              <a:avLst/>
            </a:prstGeom>
            <a:solidFill>
              <a:srgbClr val="FF9966"/>
            </a:solidFill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93847A77-69A2-4001-B0DA-C62696989EF3}"/>
              </a:ext>
            </a:extLst>
          </p:cNvPr>
          <p:cNvSpPr/>
          <p:nvPr/>
        </p:nvSpPr>
        <p:spPr>
          <a:xfrm>
            <a:off x="9929821" y="3136847"/>
            <a:ext cx="1850787" cy="1474542"/>
          </a:xfrm>
          <a:prstGeom prst="roundRect">
            <a:avLst>
              <a:gd name="adj" fmla="val 10000"/>
            </a:avLst>
          </a:prstGeom>
          <a:solidFill>
            <a:srgbClr val="FF9966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Change Director</a:t>
            </a:r>
            <a:br>
              <a:rPr lang="en-GB" b="1" dirty="0">
                <a:solidFill>
                  <a:schemeClr val="tx1"/>
                </a:solidFill>
              </a:rPr>
            </a:br>
            <a:r>
              <a:rPr lang="en-GB" b="1" dirty="0">
                <a:solidFill>
                  <a:schemeClr val="tx1"/>
                </a:solidFill>
              </a:rPr>
              <a:t>(ORMS Project)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Tamsin Sayer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238A4518-F317-44F5-A179-602B1A9588F7}"/>
              </a:ext>
            </a:extLst>
          </p:cNvPr>
          <p:cNvCxnSpPr>
            <a:cxnSpLocks/>
          </p:cNvCxnSpPr>
          <p:nvPr/>
        </p:nvCxnSpPr>
        <p:spPr>
          <a:xfrm>
            <a:off x="10872886" y="2874571"/>
            <a:ext cx="0" cy="26227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12322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1821</TotalTime>
  <Words>67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Batliner</dc:creator>
  <cp:lastModifiedBy>Priscilla Warner</cp:lastModifiedBy>
  <cp:revision>94</cp:revision>
  <dcterms:created xsi:type="dcterms:W3CDTF">2024-09-03T11:10:51Z</dcterms:created>
  <dcterms:modified xsi:type="dcterms:W3CDTF">2025-01-30T10:37:09Z</dcterms:modified>
</cp:coreProperties>
</file>