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99FFCC"/>
    <a:srgbClr val="CCCCFF"/>
    <a:srgbClr val="94E0E8"/>
    <a:srgbClr val="BEE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 varScale="1">
        <p:scale>
          <a:sx n="113" d="100"/>
          <a:sy n="113" d="100"/>
        </p:scale>
        <p:origin x="11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researchsupport.admin.ox.ac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111" descr="Text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9416516E-A7BE-4F6B-AAA1-17662AF312A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14" y="53483"/>
            <a:ext cx="2077085" cy="892810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34742" y="960913"/>
            <a:ext cx="17940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Calibri" panose="020F0502020204030204" pitchFamily="34" charset="0"/>
                <a:cs typeface="Calibri" panose="020F0502020204030204" pitchFamily="34" charset="0"/>
              </a:rPr>
              <a:t>Admin and Finance Team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FA8052-7731-4374-8853-EB697ED9663F}"/>
              </a:ext>
            </a:extLst>
          </p:cNvPr>
          <p:cNvSpPr/>
          <p:nvPr/>
        </p:nvSpPr>
        <p:spPr>
          <a:xfrm>
            <a:off x="45527" y="1152472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30 January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216D9C2-6418-4F45-B909-2F73995C1D46}"/>
              </a:ext>
            </a:extLst>
          </p:cNvPr>
          <p:cNvGrpSpPr/>
          <p:nvPr/>
        </p:nvGrpSpPr>
        <p:grpSpPr>
          <a:xfrm>
            <a:off x="233803" y="1621030"/>
            <a:ext cx="10639083" cy="3214105"/>
            <a:chOff x="2500325" y="1429471"/>
            <a:chExt cx="7603152" cy="2409615"/>
          </a:xfrm>
        </p:grpSpPr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43E8FC6C-D6F1-4B3A-AD61-AAC0E19EA45F}"/>
                </a:ext>
              </a:extLst>
            </p:cNvPr>
            <p:cNvSpPr/>
            <p:nvPr/>
          </p:nvSpPr>
          <p:spPr>
            <a:xfrm>
              <a:off x="7983267" y="2547314"/>
              <a:ext cx="1322653" cy="1129991"/>
            </a:xfrm>
            <a:prstGeom prst="roundRect">
              <a:avLst>
                <a:gd name="adj" fmla="val 1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Head of Administration and Finance</a:t>
              </a:r>
            </a:p>
            <a:p>
              <a:pPr algn="ctr"/>
              <a:r>
                <a:rPr lang="en-GB" dirty="0">
                  <a:solidFill>
                    <a:schemeClr val="tx1"/>
                  </a:solidFill>
                </a:rPr>
                <a:t>Richard Somerville</a:t>
              </a:r>
            </a:p>
          </p:txBody>
        </p:sp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FD0A9632-C39F-47AE-A23B-EDC802CB1310}"/>
                </a:ext>
              </a:extLst>
            </p:cNvPr>
            <p:cNvSpPr/>
            <p:nvPr/>
          </p:nvSpPr>
          <p:spPr>
            <a:xfrm>
              <a:off x="3755263" y="2541350"/>
              <a:ext cx="1131336" cy="1297736"/>
            </a:xfrm>
            <a:prstGeom prst="roundRect">
              <a:avLst>
                <a:gd name="adj" fmla="val 1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/>
                <a:t>Interim Director of Research Funding and Contracts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>
                  <a:solidFill>
                    <a:schemeClr val="tx1"/>
                  </a:solidFill>
                </a:rPr>
                <a:t>Carly Banner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914001-BB52-48EB-AA0E-7CF24A8A9FE2}"/>
                </a:ext>
              </a:extLst>
            </p:cNvPr>
            <p:cNvCxnSpPr>
              <a:cxnSpLocks/>
            </p:cNvCxnSpPr>
            <p:nvPr/>
          </p:nvCxnSpPr>
          <p:spPr>
            <a:xfrm>
              <a:off x="6390605" y="2001572"/>
              <a:ext cx="0" cy="34911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id="{F33AD0AC-1F90-42B0-91C3-7D4406E7AC5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65994" y="2352317"/>
              <a:ext cx="7037483" cy="1693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3194BC72-594C-4733-ACBA-5E00F86A8D0B}"/>
                </a:ext>
              </a:extLst>
            </p:cNvPr>
            <p:cNvCxnSpPr>
              <a:cxnSpLocks/>
              <a:endCxn id="126" idx="0"/>
            </p:cNvCxnSpPr>
            <p:nvPr/>
          </p:nvCxnSpPr>
          <p:spPr>
            <a:xfrm>
              <a:off x="4320931" y="2344723"/>
              <a:ext cx="0" cy="19662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CFB9395C-8636-457C-8B10-E875D688F3C8}"/>
                </a:ext>
              </a:extLst>
            </p:cNvPr>
            <p:cNvCxnSpPr>
              <a:cxnSpLocks/>
              <a:endCxn id="95" idx="0"/>
            </p:cNvCxnSpPr>
            <p:nvPr/>
          </p:nvCxnSpPr>
          <p:spPr>
            <a:xfrm>
              <a:off x="8644594" y="2350685"/>
              <a:ext cx="0" cy="1966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9" name="Rectangle: Rounded Corners 278">
              <a:extLst>
                <a:ext uri="{FF2B5EF4-FFF2-40B4-BE49-F238E27FC236}">
                  <a16:creationId xmlns:a16="http://schemas.microsoft.com/office/drawing/2014/main" id="{675E28D4-5193-4DBF-9C2F-ED85DD1A29F6}"/>
                </a:ext>
              </a:extLst>
            </p:cNvPr>
            <p:cNvSpPr/>
            <p:nvPr/>
          </p:nvSpPr>
          <p:spPr>
            <a:xfrm>
              <a:off x="2500325" y="2552175"/>
              <a:ext cx="1131336" cy="1119179"/>
            </a:xfrm>
            <a:prstGeom prst="roundRect">
              <a:avLst>
                <a:gd name="adj" fmla="val 1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/>
                <a:t>Director of Innovation and Engagement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>
                  <a:solidFill>
                    <a:schemeClr val="tx1"/>
                  </a:solidFill>
                </a:rPr>
                <a:t>Olga Kozlova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dirty="0">
                <a:solidFill>
                  <a:srgbClr val="FF0000"/>
                </a:solidFill>
              </a:endParaRPr>
            </a:p>
          </p:txBody>
        </p:sp>
        <p:cxnSp>
          <p:nvCxnSpPr>
            <p:cNvPr id="280" name="Straight Connector 279">
              <a:extLst>
                <a:ext uri="{FF2B5EF4-FFF2-40B4-BE49-F238E27FC236}">
                  <a16:creationId xmlns:a16="http://schemas.microsoft.com/office/drawing/2014/main" id="{E4C296A8-214A-4524-B8F7-B2172FCD6AA6}"/>
                </a:ext>
              </a:extLst>
            </p:cNvPr>
            <p:cNvCxnSpPr>
              <a:cxnSpLocks/>
              <a:endCxn id="279" idx="0"/>
            </p:cNvCxnSpPr>
            <p:nvPr/>
          </p:nvCxnSpPr>
          <p:spPr>
            <a:xfrm>
              <a:off x="3065993" y="2355550"/>
              <a:ext cx="0" cy="1966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4" name="Rectangle: Rounded Corners 283">
              <a:extLst>
                <a:ext uri="{FF2B5EF4-FFF2-40B4-BE49-F238E27FC236}">
                  <a16:creationId xmlns:a16="http://schemas.microsoft.com/office/drawing/2014/main" id="{23190B87-F3B9-4AB0-AABB-252BAC26179A}"/>
                </a:ext>
              </a:extLst>
            </p:cNvPr>
            <p:cNvSpPr/>
            <p:nvPr/>
          </p:nvSpPr>
          <p:spPr>
            <a:xfrm>
              <a:off x="5010201" y="2541350"/>
              <a:ext cx="1524857" cy="1297736"/>
            </a:xfrm>
            <a:prstGeom prst="roundRect">
              <a:avLst>
                <a:gd name="adj" fmla="val 1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/>
                <a:t>Director of Research, Governance, Ethics and Assurance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>
                  <a:solidFill>
                    <a:schemeClr val="tx1"/>
                  </a:solidFill>
                </a:rPr>
                <a:t>Ferdousi Chowdhury</a:t>
              </a:r>
            </a:p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50B7E079-7DAE-4CFC-864F-ED4520DF0F71}"/>
                </a:ext>
              </a:extLst>
            </p:cNvPr>
            <p:cNvSpPr/>
            <p:nvPr/>
          </p:nvSpPr>
          <p:spPr>
            <a:xfrm>
              <a:off x="5444247" y="1464122"/>
              <a:ext cx="1876421" cy="536056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Executive Director</a:t>
              </a:r>
            </a:p>
            <a:p>
              <a:pPr algn="ctr"/>
              <a:r>
                <a:rPr lang="en-GB" dirty="0">
                  <a:solidFill>
                    <a:schemeClr val="tx1"/>
                  </a:solidFill>
                </a:rPr>
                <a:t>Stephen Conway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E445C32-BCFA-46E8-9D8B-5D17A0A01C14}"/>
                </a:ext>
              </a:extLst>
            </p:cNvPr>
            <p:cNvCxnSpPr>
              <a:cxnSpLocks/>
              <a:endCxn id="284" idx="0"/>
            </p:cNvCxnSpPr>
            <p:nvPr/>
          </p:nvCxnSpPr>
          <p:spPr>
            <a:xfrm>
              <a:off x="5772630" y="2352317"/>
              <a:ext cx="0" cy="18903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3" name="Rectangle: Rounded Corners 272">
              <a:extLst>
                <a:ext uri="{FF2B5EF4-FFF2-40B4-BE49-F238E27FC236}">
                  <a16:creationId xmlns:a16="http://schemas.microsoft.com/office/drawing/2014/main" id="{B41748E6-92D7-4E65-BEC0-E9FEB6118D6A}"/>
                </a:ext>
              </a:extLst>
            </p:cNvPr>
            <p:cNvSpPr/>
            <p:nvPr/>
          </p:nvSpPr>
          <p:spPr>
            <a:xfrm>
              <a:off x="7558392" y="1429471"/>
              <a:ext cx="1201005" cy="721354"/>
            </a:xfrm>
            <a:prstGeom prst="roundRect">
              <a:avLst>
                <a:gd name="adj" fmla="val 10000"/>
              </a:avLst>
            </a:prstGeom>
            <a:solidFill>
              <a:srgbClr val="99FFCC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>
                  <a:solidFill>
                    <a:schemeClr val="bg1">
                      <a:lumMod val="75000"/>
                    </a:schemeClr>
                  </a:solidFill>
                </a:rPr>
                <a:t>Executive Assistant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Emily Dyer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0470E3B-F375-4CF1-B713-4294EFB7FFA7}"/>
                </a:ext>
              </a:extLst>
            </p:cNvPr>
            <p:cNvCxnSpPr>
              <a:cxnSpLocks/>
              <a:endCxn id="28" idx="0"/>
            </p:cNvCxnSpPr>
            <p:nvPr/>
          </p:nvCxnSpPr>
          <p:spPr>
            <a:xfrm>
              <a:off x="7259162" y="2344722"/>
              <a:ext cx="1" cy="196629"/>
            </a:xfrm>
            <a:prstGeom prst="line">
              <a:avLst/>
            </a:prstGeom>
            <a:solidFill>
              <a:srgbClr val="FF9966"/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EBD63CEC-5B76-49B4-8EE3-F2B29CAA5432}"/>
                </a:ext>
              </a:extLst>
            </p:cNvPr>
            <p:cNvSpPr/>
            <p:nvPr/>
          </p:nvSpPr>
          <p:spPr>
            <a:xfrm>
              <a:off x="6658660" y="2541351"/>
              <a:ext cx="1201005" cy="1129992"/>
            </a:xfrm>
            <a:prstGeom prst="roundRect">
              <a:avLst>
                <a:gd name="adj" fmla="val 1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Director of Research Strategy and Policy Unit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>
                  <a:solidFill>
                    <a:schemeClr val="tx1"/>
                  </a:solidFill>
                </a:rPr>
                <a:t>Tanita Casci</a:t>
              </a:r>
            </a:p>
            <a:p>
              <a:pPr algn="ctr"/>
              <a:endPara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617F7E1-AAAD-4994-A5A4-C803DBC6FDA5}"/>
                </a:ext>
              </a:extLst>
            </p:cNvPr>
            <p:cNvCxnSpPr>
              <a:cxnSpLocks/>
            </p:cNvCxnSpPr>
            <p:nvPr/>
          </p:nvCxnSpPr>
          <p:spPr>
            <a:xfrm>
              <a:off x="7338055" y="1729452"/>
              <a:ext cx="220337" cy="0"/>
            </a:xfrm>
            <a:prstGeom prst="line">
              <a:avLst/>
            </a:prstGeom>
            <a:solidFill>
              <a:srgbClr val="FF9966"/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3847A77-69A2-4001-B0DA-C62696989EF3}"/>
              </a:ext>
            </a:extLst>
          </p:cNvPr>
          <p:cNvSpPr/>
          <p:nvPr/>
        </p:nvSpPr>
        <p:spPr>
          <a:xfrm>
            <a:off x="9929821" y="3136847"/>
            <a:ext cx="1850787" cy="1474542"/>
          </a:xfrm>
          <a:prstGeom prst="roundRect">
            <a:avLst>
              <a:gd name="adj" fmla="val 10000"/>
            </a:avLst>
          </a:prstGeom>
          <a:solidFill>
            <a:srgbClr val="FF996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Change Director</a:t>
            </a:r>
            <a:br>
              <a:rPr lang="en-GB" b="1" dirty="0">
                <a:solidFill>
                  <a:schemeClr val="tx1"/>
                </a:solidFill>
              </a:rPr>
            </a:br>
            <a:r>
              <a:rPr lang="en-GB" b="1" dirty="0">
                <a:solidFill>
                  <a:schemeClr val="tx1"/>
                </a:solidFill>
              </a:rPr>
              <a:t>(ORMS Project)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Tamsin Sayer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8A4518-F317-44F5-A179-602B1A9588F7}"/>
              </a:ext>
            </a:extLst>
          </p:cNvPr>
          <p:cNvCxnSpPr>
            <a:cxnSpLocks/>
          </p:cNvCxnSpPr>
          <p:nvPr/>
        </p:nvCxnSpPr>
        <p:spPr>
          <a:xfrm>
            <a:off x="10872886" y="2874571"/>
            <a:ext cx="0" cy="2622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67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94</cp:revision>
  <dcterms:created xsi:type="dcterms:W3CDTF">2024-09-03T11:10:51Z</dcterms:created>
  <dcterms:modified xsi:type="dcterms:W3CDTF">2025-01-30T10:37:09Z</dcterms:modified>
</cp:coreProperties>
</file>